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Inter" panose="020B0604020202020204" charset="0"/>
      <p:regular r:id="rId15"/>
      <p:bold r:id="rId16"/>
      <p:italic r:id="rId17"/>
      <p:boldItalic r:id="rId18"/>
    </p:embeddedFont>
    <p:embeddedFont>
      <p:font typeface="Inter Light" panose="020B060402020202020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b3f4e333_1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00b3f4e333_1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d91555af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2d91555af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0b3f4e333_13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00b3f4e333_13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0b3f4e333_1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00b3f4e333_1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0b3f4e333_1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00b3f4e333_1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46119550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346119550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457fedb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3457fedb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4611955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34611955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0b3f4e333_13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00b3f4e333_13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0b3f4e333_13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100b3f4e333_13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46119550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3346119550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599126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8020119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>
            <a:spLocks noGrp="1"/>
          </p:cNvSpPr>
          <p:nvPr>
            <p:ph type="pic" idx="4"/>
          </p:nvPr>
        </p:nvSpPr>
        <p:spPr>
          <a:xfrm>
            <a:off x="396240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5"/>
          </p:nvPr>
        </p:nvSpPr>
        <p:spPr>
          <a:xfrm>
            <a:off x="599126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6"/>
          </p:nvPr>
        </p:nvSpPr>
        <p:spPr>
          <a:xfrm>
            <a:off x="8020119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7"/>
          </p:nvPr>
        </p:nvSpPr>
        <p:spPr>
          <a:xfrm>
            <a:off x="396240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>
            <a:spLocks noGrp="1"/>
          </p:cNvSpPr>
          <p:nvPr>
            <p:ph type="pic" idx="8"/>
          </p:nvPr>
        </p:nvSpPr>
        <p:spPr>
          <a:xfrm>
            <a:off x="599126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>
            <a:spLocks noGrp="1"/>
          </p:cNvSpPr>
          <p:nvPr>
            <p:ph type="pic" idx="9"/>
          </p:nvPr>
        </p:nvSpPr>
        <p:spPr>
          <a:xfrm>
            <a:off x="8020119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>
            <a:spLocks noGrp="1"/>
          </p:cNvSpPr>
          <p:nvPr>
            <p:ph type="pic" idx="13"/>
          </p:nvPr>
        </p:nvSpPr>
        <p:spPr>
          <a:xfrm>
            <a:off x="396240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1182847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3577511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>
            <a:spLocks noGrp="1"/>
          </p:cNvSpPr>
          <p:nvPr>
            <p:ph type="pic" idx="4"/>
          </p:nvPr>
        </p:nvSpPr>
        <p:spPr>
          <a:xfrm>
            <a:off x="5972175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>
            <a:spLocks noGrp="1"/>
          </p:cNvSpPr>
          <p:nvPr>
            <p:ph type="pic" idx="5"/>
          </p:nvPr>
        </p:nvSpPr>
        <p:spPr>
          <a:xfrm>
            <a:off x="8366839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648407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>
            <a:spLocks noGrp="1"/>
          </p:cNvSpPr>
          <p:nvPr>
            <p:ph type="pic" idx="3"/>
          </p:nvPr>
        </p:nvSpPr>
        <p:spPr>
          <a:xfrm>
            <a:off x="4933953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>
            <a:spLocks noGrp="1"/>
          </p:cNvSpPr>
          <p:nvPr>
            <p:ph type="pic" idx="4"/>
          </p:nvPr>
        </p:nvSpPr>
        <p:spPr>
          <a:xfrm>
            <a:off x="648407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>
            <a:spLocks noGrp="1"/>
          </p:cNvSpPr>
          <p:nvPr>
            <p:ph type="pic" idx="5"/>
          </p:nvPr>
        </p:nvSpPr>
        <p:spPr>
          <a:xfrm>
            <a:off x="4933953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1904194" y="1340123"/>
            <a:ext cx="1679272" cy="104186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7"/>
          <p:cNvSpPr>
            <a:spLocks noGrp="1"/>
          </p:cNvSpPr>
          <p:nvPr>
            <p:ph type="pic" idx="3"/>
          </p:nvPr>
        </p:nvSpPr>
        <p:spPr>
          <a:xfrm>
            <a:off x="4953952" y="1340122"/>
            <a:ext cx="1675782" cy="1039668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>
            <a:spLocks noGrp="1"/>
          </p:cNvSpPr>
          <p:nvPr>
            <p:ph type="pic" idx="4"/>
          </p:nvPr>
        </p:nvSpPr>
        <p:spPr>
          <a:xfrm>
            <a:off x="686973" y="2516170"/>
            <a:ext cx="1687923" cy="1036144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5"/>
          </p:nvPr>
        </p:nvSpPr>
        <p:spPr>
          <a:xfrm>
            <a:off x="6167106" y="2512627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6"/>
          </p:nvPr>
        </p:nvSpPr>
        <p:spPr>
          <a:xfrm>
            <a:off x="6783607" y="3689833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>
            <a:spLocks noGrp="1"/>
          </p:cNvSpPr>
          <p:nvPr>
            <p:ph type="pic" idx="7"/>
          </p:nvPr>
        </p:nvSpPr>
        <p:spPr>
          <a:xfrm>
            <a:off x="3124853" y="3691669"/>
            <a:ext cx="1691313" cy="103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>
            <a:spLocks noGrp="1"/>
          </p:cNvSpPr>
          <p:nvPr>
            <p:ph type="pic" idx="2"/>
          </p:nvPr>
        </p:nvSpPr>
        <p:spPr>
          <a:xfrm>
            <a:off x="2809873" y="-216352"/>
            <a:ext cx="6543678" cy="558403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8"/>
          <p:cNvSpPr>
            <a:spLocks noGrp="1"/>
          </p:cNvSpPr>
          <p:nvPr>
            <p:ph type="pic" idx="3"/>
          </p:nvPr>
        </p:nvSpPr>
        <p:spPr>
          <a:xfrm>
            <a:off x="661931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8"/>
          <p:cNvSpPr>
            <a:spLocks noGrp="1"/>
          </p:cNvSpPr>
          <p:nvPr>
            <p:ph type="pic" idx="4"/>
          </p:nvPr>
        </p:nvSpPr>
        <p:spPr>
          <a:xfrm>
            <a:off x="2636188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8"/>
          <p:cNvSpPr>
            <a:spLocks noGrp="1"/>
          </p:cNvSpPr>
          <p:nvPr>
            <p:ph type="pic" idx="5"/>
          </p:nvPr>
        </p:nvSpPr>
        <p:spPr>
          <a:xfrm>
            <a:off x="4610447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>
            <a:spLocks noGrp="1"/>
          </p:cNvSpPr>
          <p:nvPr>
            <p:ph type="pic" idx="6"/>
          </p:nvPr>
        </p:nvSpPr>
        <p:spPr>
          <a:xfrm>
            <a:off x="6584705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8"/>
          <p:cNvSpPr>
            <a:spLocks noGrp="1"/>
          </p:cNvSpPr>
          <p:nvPr>
            <p:ph type="pic" idx="7"/>
          </p:nvPr>
        </p:nvSpPr>
        <p:spPr>
          <a:xfrm>
            <a:off x="8558962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solutions/case-studies/innovators/netflix/" TargetMode="External"/><Relationship Id="rId3" Type="http://schemas.openxmlformats.org/officeDocument/2006/relationships/hyperlink" Target="https://about.netflix.com/en/news/how-netflix-works-with-isps-around-the-globe-to-deliver-a-great-viewing-experience" TargetMode="External"/><Relationship Id="rId7" Type="http://schemas.openxmlformats.org/officeDocument/2006/relationships/hyperlink" Target="https://netflixtechblog.com/how-our-paths-brought-us-to-data-and-netflix-4eced44a687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netflixtechblog.com/part-1-a-survey-of-analytics-engineering-work-at-netflix-d761cfd551ee" TargetMode="External"/><Relationship Id="rId11" Type="http://schemas.openxmlformats.org/officeDocument/2006/relationships/hyperlink" Target="https://slidechef.net/templates/free-netflix-powerpoint-template/" TargetMode="External"/><Relationship Id="rId5" Type="http://schemas.openxmlformats.org/officeDocument/2006/relationships/hyperlink" Target="https://sharpencx.com/netflix-digital-transformation-case-study/" TargetMode="External"/><Relationship Id="rId10" Type="http://schemas.openxmlformats.org/officeDocument/2006/relationships/hyperlink" Target="https://www.kaggle.com/datasets/shivamb/netflix-shows" TargetMode="External"/><Relationship Id="rId4" Type="http://schemas.openxmlformats.org/officeDocument/2006/relationships/hyperlink" Target="https://neointeraction-design.medium.com/netflixs-data-driven-ui-ux-a-catalyst-for-business-growth-a82e52dbe40a" TargetMode="External"/><Relationship Id="rId9" Type="http://schemas.openxmlformats.org/officeDocument/2006/relationships/hyperlink" Target="https://www.kaggle.com/datasets/arnavsmayan/netflix-userbase-datas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urjadd@bu.ed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linkedin.com/in/urjadmd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597650" y="4014392"/>
            <a:ext cx="594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“Optimizing Netflix with Data Analytics”</a:t>
            </a:r>
            <a:endParaRPr sz="2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24 hour deep dive by Urja Damodhar 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E5091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6" title="netflix-intr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" y="24050"/>
            <a:ext cx="9112001" cy="38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/>
          <p:nvPr/>
        </p:nvSpPr>
        <p:spPr>
          <a:xfrm>
            <a:off x="235075" y="250525"/>
            <a:ext cx="8783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Sources</a:t>
            </a:r>
            <a:endParaRPr sz="2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82" name="Google Shape;682;p35"/>
          <p:cNvGrpSpPr/>
          <p:nvPr/>
        </p:nvGrpSpPr>
        <p:grpSpPr>
          <a:xfrm>
            <a:off x="113569" y="2700706"/>
            <a:ext cx="4458425" cy="1893064"/>
            <a:chOff x="547673" y="2642682"/>
            <a:chExt cx="5944567" cy="2524086"/>
          </a:xfrm>
        </p:grpSpPr>
        <p:sp>
          <p:nvSpPr>
            <p:cNvPr id="683" name="Google Shape;683;p35"/>
            <p:cNvSpPr txBox="1"/>
            <p:nvPr/>
          </p:nvSpPr>
          <p:spPr>
            <a:xfrm>
              <a:off x="547673" y="2642682"/>
              <a:ext cx="2564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Research</a:t>
              </a:r>
              <a:endParaRPr sz="24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4" name="Google Shape;684;p35"/>
            <p:cNvSpPr txBox="1"/>
            <p:nvPr/>
          </p:nvSpPr>
          <p:spPr>
            <a:xfrm>
              <a:off x="595140" y="3350568"/>
              <a:ext cx="5897100" cy="18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ISPs around Globe for great Viewing Experience</a:t>
              </a:r>
              <a:endParaRPr sz="1200" b="1">
                <a:solidFill>
                  <a:schemeClr val="lt1"/>
                </a:solidFill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Driven UI-UX Netflix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Cloud Pivot helps Revenue Boom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Day in life of Analytics Engineer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And Netflix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Netflix on AWS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85" name="Google Shape;685;p35"/>
          <p:cNvGrpSpPr/>
          <p:nvPr/>
        </p:nvGrpSpPr>
        <p:grpSpPr>
          <a:xfrm>
            <a:off x="235069" y="903931"/>
            <a:ext cx="4422825" cy="1138864"/>
            <a:chOff x="148673" y="2642682"/>
            <a:chExt cx="5897100" cy="1518486"/>
          </a:xfrm>
        </p:grpSpPr>
        <p:sp>
          <p:nvSpPr>
            <p:cNvPr id="686" name="Google Shape;686;p35"/>
            <p:cNvSpPr txBox="1"/>
            <p:nvPr/>
          </p:nvSpPr>
          <p:spPr>
            <a:xfrm>
              <a:off x="148673" y="2642682"/>
              <a:ext cx="2564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Data</a:t>
              </a:r>
              <a:endParaRPr sz="24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7" name="Google Shape;687;p35"/>
            <p:cNvSpPr txBox="1"/>
            <p:nvPr/>
          </p:nvSpPr>
          <p:spPr>
            <a:xfrm>
              <a:off x="148673" y="3350568"/>
              <a:ext cx="58971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User Base Data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Content Data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1" name="Google Shape;691;p35"/>
          <p:cNvGrpSpPr/>
          <p:nvPr/>
        </p:nvGrpSpPr>
        <p:grpSpPr>
          <a:xfrm>
            <a:off x="4626925" y="995064"/>
            <a:ext cx="4422825" cy="969670"/>
            <a:chOff x="595140" y="2642674"/>
            <a:chExt cx="5897100" cy="1292894"/>
          </a:xfrm>
        </p:grpSpPr>
        <p:sp>
          <p:nvSpPr>
            <p:cNvPr id="692" name="Google Shape;692;p35"/>
            <p:cNvSpPr txBox="1"/>
            <p:nvPr/>
          </p:nvSpPr>
          <p:spPr>
            <a:xfrm>
              <a:off x="595156" y="2642674"/>
              <a:ext cx="490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Template Credit</a:t>
              </a:r>
              <a:endParaRPr sz="2400" b="1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3" name="Google Shape;693;p35"/>
            <p:cNvSpPr txBox="1"/>
            <p:nvPr/>
          </p:nvSpPr>
          <p:spPr>
            <a:xfrm>
              <a:off x="595140" y="3350568"/>
              <a:ext cx="5897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Inter"/>
                <a:buChar char="●"/>
              </a:pPr>
              <a:r>
                <a:rPr lang="en" sz="1200" b="1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Netflix Template</a:t>
              </a: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36"/>
          <p:cNvGrpSpPr/>
          <p:nvPr/>
        </p:nvGrpSpPr>
        <p:grpSpPr>
          <a:xfrm>
            <a:off x="2971799" y="2051543"/>
            <a:ext cx="3200401" cy="966667"/>
            <a:chOff x="3262471" y="3795965"/>
            <a:chExt cx="5672750" cy="1713430"/>
          </a:xfrm>
        </p:grpSpPr>
        <p:sp>
          <p:nvSpPr>
            <p:cNvPr id="699" name="Google Shape;699;p36"/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/>
              <a:ahLst/>
              <a:cxnLst/>
              <a:rect l="l" t="t" r="r" b="b"/>
              <a:pathLst>
                <a:path w="842201" h="1513444" extrusionOk="0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/>
              <a:ahLst/>
              <a:cxnLst/>
              <a:rect l="l" t="t" r="r" b="b"/>
              <a:pathLst>
                <a:path w="836850" h="1598380" extrusionOk="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/>
              <a:ahLst/>
              <a:cxnLst/>
              <a:rect l="l" t="t" r="r" b="b"/>
              <a:pathLst>
                <a:path w="874580" h="1605119" extrusionOk="0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/>
              <a:ahLst/>
              <a:cxnLst/>
              <a:rect l="l" t="t" r="r" b="b"/>
              <a:pathLst>
                <a:path w="919811" h="1515269" extrusionOk="0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/>
              <a:ahLst/>
              <a:cxnLst/>
              <a:rect l="l" t="t" r="r" b="b"/>
              <a:pathLst>
                <a:path w="791116" h="1713430" extrusionOk="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/>
              <a:ahLst/>
              <a:cxnLst/>
              <a:rect l="l" t="t" r="r" b="b"/>
              <a:pathLst>
                <a:path w="818966" h="1684929" extrusionOk="0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/>
              <a:ahLst/>
              <a:cxnLst/>
              <a:rect l="l" t="t" r="r" b="b"/>
              <a:pathLst>
                <a:path w="246263" h="731707" extrusionOk="0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36"/>
          <p:cNvSpPr txBox="1"/>
          <p:nvPr/>
        </p:nvSpPr>
        <p:spPr>
          <a:xfrm>
            <a:off x="273425" y="3436750"/>
            <a:ext cx="862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Urja Damodhar | Analytics | Data Visualization Engineer</a:t>
            </a:r>
            <a:endParaRPr sz="1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Contact: </a:t>
            </a:r>
            <a:r>
              <a:rPr lang="en" sz="1200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urjadd</a:t>
            </a:r>
            <a:r>
              <a:rPr lang="en" sz="1200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@bu.edu</a:t>
            </a:r>
            <a:r>
              <a:rPr lang="en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LinkedIn:</a:t>
            </a:r>
            <a:r>
              <a:rPr lang="en" sz="12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200" b="1" u="sng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Urja Damodhar</a:t>
            </a:r>
            <a:endParaRPr sz="18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571400" y="145750"/>
            <a:ext cx="7838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</a:rPr>
              <a:t>My 24-Hour Research &amp; Execution</a:t>
            </a:r>
            <a:endParaRPr sz="2800"/>
          </a:p>
        </p:txBody>
      </p:sp>
      <p:sp>
        <p:nvSpPr>
          <p:cNvPr id="143" name="Google Shape;143;p27"/>
          <p:cNvSpPr txBox="1"/>
          <p:nvPr/>
        </p:nvSpPr>
        <p:spPr>
          <a:xfrm>
            <a:off x="72000" y="724675"/>
            <a:ext cx="3831600" cy="4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Problem Statement:</a:t>
            </a:r>
            <a:r>
              <a:rPr lang="en" sz="1300" b="1">
                <a:solidFill>
                  <a:srgbClr val="FF0000"/>
                </a:solidFill>
              </a:rPr>
              <a:t> 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Netflix leverages data to optimize content recommendations, pricing, and user engagement. Challenges: user churn, pricing inefficiencies, and content investment require deeper analysis.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Outcome:</a:t>
            </a:r>
            <a:endParaRPr b="1">
              <a:solidFill>
                <a:srgbClr val="FF0000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Built </a:t>
            </a:r>
            <a:r>
              <a:rPr lang="en" sz="1100" b="1">
                <a:solidFill>
                  <a:schemeClr val="lt1"/>
                </a:solidFill>
              </a:rPr>
              <a:t>interactive Power BI dashboards</a:t>
            </a:r>
            <a:r>
              <a:rPr lang="en" sz="1100">
                <a:solidFill>
                  <a:schemeClr val="lt1"/>
                </a:solidFill>
              </a:rPr>
              <a:t> to visualize subscription and content performance.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Designed an </a:t>
            </a:r>
            <a:r>
              <a:rPr lang="en" sz="1100" b="1">
                <a:solidFill>
                  <a:schemeClr val="lt1"/>
                </a:solidFill>
              </a:rPr>
              <a:t>8-stage Netflix Data Pipeline</a:t>
            </a:r>
            <a:r>
              <a:rPr lang="en" sz="1100">
                <a:solidFill>
                  <a:schemeClr val="lt1"/>
                </a:solidFill>
              </a:rPr>
              <a:t> for real-time and batch processing.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Analyzed </a:t>
            </a:r>
            <a:r>
              <a:rPr lang="en" sz="1100" b="1">
                <a:solidFill>
                  <a:schemeClr val="lt1"/>
                </a:solidFill>
              </a:rPr>
              <a:t>regional pricing trends and user behavior</a:t>
            </a:r>
            <a:r>
              <a:rPr lang="en" sz="1100">
                <a:solidFill>
                  <a:schemeClr val="lt1"/>
                </a:solidFill>
              </a:rPr>
              <a:t> to optimize Netflix’s revenue strategy.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Possibilities:</a:t>
            </a:r>
            <a:endParaRPr b="1">
              <a:solidFill>
                <a:srgbClr val="FF0000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b="1">
                <a:solidFill>
                  <a:schemeClr val="lt1"/>
                </a:solidFill>
              </a:rPr>
              <a:t>Dynamic pricing models</a:t>
            </a:r>
            <a:r>
              <a:rPr lang="en" sz="1100">
                <a:solidFill>
                  <a:schemeClr val="lt1"/>
                </a:solidFill>
              </a:rPr>
              <a:t> based on real-time user behavior and market trend(Region Specific).</a:t>
            </a:r>
            <a:endParaRPr sz="1100" b="1">
              <a:solidFill>
                <a:srgbClr val="FF0000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b="1">
                <a:solidFill>
                  <a:schemeClr val="lt1"/>
                </a:solidFill>
              </a:rPr>
              <a:t>Expanding revenue streams</a:t>
            </a:r>
            <a:r>
              <a:rPr lang="en" sz="1100">
                <a:solidFill>
                  <a:schemeClr val="lt1"/>
                </a:solidFill>
              </a:rPr>
              <a:t> through strategic partnerships and interactive content.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44" name="Google Shape;14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088" b="7088"/>
          <a:stretch/>
        </p:blipFill>
        <p:spPr>
          <a:xfrm>
            <a:off x="8020135" y="3477942"/>
            <a:ext cx="1714500" cy="979200"/>
          </a:xfrm>
          <a:prstGeom prst="roundRect">
            <a:avLst>
              <a:gd name="adj" fmla="val 1236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45" name="Google Shape;145;p2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806" r="816"/>
          <a:stretch/>
        </p:blipFill>
        <p:spPr>
          <a:xfrm>
            <a:off x="8020119" y="774917"/>
            <a:ext cx="1714500" cy="979200"/>
          </a:xfrm>
          <a:prstGeom prst="roundRect">
            <a:avLst>
              <a:gd name="adj" fmla="val 1215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46" name="Google Shape;146;p2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l="758" r="748"/>
          <a:stretch/>
        </p:blipFill>
        <p:spPr>
          <a:xfrm>
            <a:off x="5991260" y="2082102"/>
            <a:ext cx="1714500" cy="979200"/>
          </a:xfrm>
          <a:prstGeom prst="roundRect">
            <a:avLst>
              <a:gd name="adj" fmla="val 10408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47" name="Google Shape;147;p2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5681" r="5689"/>
          <a:stretch/>
        </p:blipFill>
        <p:spPr>
          <a:xfrm>
            <a:off x="3999350" y="3429000"/>
            <a:ext cx="1714500" cy="1088100"/>
          </a:xfrm>
          <a:prstGeom prst="roundRect">
            <a:avLst>
              <a:gd name="adj" fmla="val 11267"/>
            </a:avLst>
          </a:prstGeom>
          <a:noFill/>
          <a:ln>
            <a:noFill/>
          </a:ln>
          <a:effectLst>
            <a:outerShdw blurRad="190500" dist="88900" dir="5400000" sx="101000" sy="101000" algn="t" rotWithShape="0">
              <a:srgbClr val="000000">
                <a:alpha val="8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48" name="Google Shape;148;p2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970" r="980"/>
          <a:stretch/>
        </p:blipFill>
        <p:spPr>
          <a:xfrm>
            <a:off x="8020119" y="2082102"/>
            <a:ext cx="1714500" cy="979200"/>
          </a:xfrm>
          <a:prstGeom prst="roundRect">
            <a:avLst>
              <a:gd name="adj" fmla="val 1084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49" name="Google Shape;149;p2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970" r="980"/>
          <a:stretch/>
        </p:blipFill>
        <p:spPr>
          <a:xfrm>
            <a:off x="5991250" y="3477962"/>
            <a:ext cx="1714500" cy="979200"/>
          </a:xfrm>
          <a:prstGeom prst="roundRect">
            <a:avLst>
              <a:gd name="adj" fmla="val 10616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50" name="Google Shape;150;p27" descr="A picture containing text, water, outdoor&#10;&#10;Description automatically generated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t="2250" b="2249"/>
          <a:stretch/>
        </p:blipFill>
        <p:spPr>
          <a:xfrm>
            <a:off x="6035610" y="774937"/>
            <a:ext cx="1714500" cy="979200"/>
          </a:xfrm>
          <a:prstGeom prst="roundRect">
            <a:avLst>
              <a:gd name="adj" fmla="val 1105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51" name="Google Shape;151;p27" descr="A person wearing sunglasses and a suit&#10;&#10;Description automatically generated with medium confidenc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7096" b="7096"/>
          <a:stretch/>
        </p:blipFill>
        <p:spPr>
          <a:xfrm>
            <a:off x="3962369" y="774937"/>
            <a:ext cx="1714500" cy="979200"/>
          </a:xfrm>
          <a:prstGeom prst="roundRect">
            <a:avLst>
              <a:gd name="adj" fmla="val 9547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152" name="Google Shape;152;p27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11">
            <a:alphaModFix/>
          </a:blip>
          <a:srcRect t="11925" b="11925"/>
          <a:stretch/>
        </p:blipFill>
        <p:spPr>
          <a:xfrm>
            <a:off x="3962375" y="2082092"/>
            <a:ext cx="1714500" cy="979200"/>
          </a:xfrm>
          <a:prstGeom prst="roundRect">
            <a:avLst>
              <a:gd name="adj" fmla="val 9965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9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38602" y="134275"/>
            <a:ext cx="9066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Phase I</a:t>
            </a:r>
            <a:endParaRPr sz="1500"/>
          </a:p>
        </p:txBody>
      </p:sp>
      <p:sp>
        <p:nvSpPr>
          <p:cNvPr id="158" name="Google Shape;158;p28"/>
          <p:cNvSpPr txBox="1"/>
          <p:nvPr/>
        </p:nvSpPr>
        <p:spPr>
          <a:xfrm>
            <a:off x="631069" y="819906"/>
            <a:ext cx="7857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59" name="Google Shape;159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899" b="3908"/>
          <a:stretch/>
        </p:blipFill>
        <p:spPr>
          <a:xfrm>
            <a:off x="-29003" y="856920"/>
            <a:ext cx="1989000" cy="2751300"/>
          </a:xfrm>
          <a:prstGeom prst="roundRect">
            <a:avLst>
              <a:gd name="adj" fmla="val 7823"/>
            </a:avLst>
          </a:prstGeom>
          <a:noFill/>
          <a:ln>
            <a:noFill/>
          </a:ln>
          <a:effectLst>
            <a:outerShdw blurRad="177800" dist="190500" dir="5400000" algn="t" rotWithShape="0">
              <a:srgbClr val="000000">
                <a:alpha val="60000"/>
              </a:srgbClr>
            </a:outerShdw>
          </a:effectLst>
        </p:spPr>
      </p:pic>
      <p:pic>
        <p:nvPicPr>
          <p:cNvPr id="160" name="Google Shape;160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227" b="3227"/>
          <a:stretch/>
        </p:blipFill>
        <p:spPr>
          <a:xfrm>
            <a:off x="2365661" y="856920"/>
            <a:ext cx="1989000" cy="2751300"/>
          </a:xfrm>
          <a:prstGeom prst="roundRect">
            <a:avLst>
              <a:gd name="adj" fmla="val 7594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61" name="Google Shape;161;p2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3297" b="3288"/>
          <a:stretch/>
        </p:blipFill>
        <p:spPr>
          <a:xfrm>
            <a:off x="4760325" y="856920"/>
            <a:ext cx="1989000" cy="2751300"/>
          </a:xfrm>
          <a:prstGeom prst="roundRect">
            <a:avLst>
              <a:gd name="adj" fmla="val 8967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62" name="Google Shape;162;p28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758" b="758"/>
          <a:stretch/>
        </p:blipFill>
        <p:spPr>
          <a:xfrm>
            <a:off x="7154989" y="856920"/>
            <a:ext cx="1989000" cy="2751300"/>
          </a:xfrm>
          <a:prstGeom prst="roundRect">
            <a:avLst>
              <a:gd name="adj" fmla="val 9058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sp>
        <p:nvSpPr>
          <p:cNvPr id="163" name="Google Shape;163;p28"/>
          <p:cNvSpPr/>
          <p:nvPr/>
        </p:nvSpPr>
        <p:spPr>
          <a:xfrm>
            <a:off x="-29036" y="856918"/>
            <a:ext cx="1989000" cy="2751300"/>
          </a:xfrm>
          <a:prstGeom prst="roundRect">
            <a:avLst>
              <a:gd name="adj" fmla="val 7521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94685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482326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869967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1257608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41825" y="3608225"/>
            <a:ext cx="20241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286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User Activity Logs</a:t>
            </a:r>
            <a:endParaRPr sz="800" b="1">
              <a:solidFill>
                <a:schemeClr val="lt1"/>
              </a:solidFill>
            </a:endParaRPr>
          </a:p>
          <a:p>
            <a:pPr marL="2286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Subscription &amp; Billing Data</a:t>
            </a:r>
            <a:endParaRPr sz="800" b="1">
              <a:solidFill>
                <a:schemeClr val="lt1"/>
              </a:solidFill>
            </a:endParaRPr>
          </a:p>
          <a:p>
            <a:pPr marL="2286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Content Performance</a:t>
            </a:r>
            <a:endParaRPr sz="800" b="1">
              <a:solidFill>
                <a:schemeClr val="lt1"/>
              </a:solidFill>
            </a:endParaRPr>
          </a:p>
          <a:p>
            <a:pPr marL="2286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Marketing &amp; Customer Support Data </a:t>
            </a:r>
            <a:endParaRPr sz="800" b="1">
              <a:solidFill>
                <a:schemeClr val="lt1"/>
              </a:solidFill>
            </a:endParaRPr>
          </a:p>
          <a:p>
            <a:pPr marL="2286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External APIs (social media mentions, news, competitor data)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571704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957668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95706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1352440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365653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489348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2876989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3264631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652272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2966368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352332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2590370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747104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4825238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884012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5271653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659294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6046936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4493450" y="3701725"/>
            <a:ext cx="24555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Apache Spark / Databricks</a:t>
            </a:r>
            <a:r>
              <a:rPr lang="en" sz="800">
                <a:solidFill>
                  <a:schemeClr val="lt1"/>
                </a:solidFill>
              </a:rPr>
              <a:t> – Processes large datasets efficiently.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dbt (Data Build Tool)</a:t>
            </a:r>
            <a:r>
              <a:rPr lang="en" sz="800">
                <a:solidFill>
                  <a:schemeClr val="lt1"/>
                </a:solidFill>
              </a:rPr>
              <a:t> – Applies data modeling &amp; transformations.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SQL-based Transformations</a:t>
            </a:r>
            <a:r>
              <a:rPr lang="en" sz="800">
                <a:solidFill>
                  <a:schemeClr val="lt1"/>
                </a:solidFill>
              </a:rPr>
              <a:t> – Cleans, normalizes, and aggregates data.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361032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746996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4985034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141767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4864215" y="3077896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8"/>
          <p:cNvCxnSpPr/>
          <p:nvPr/>
        </p:nvCxnSpPr>
        <p:spPr>
          <a:xfrm>
            <a:off x="4864215" y="3079324"/>
            <a:ext cx="10287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28"/>
          <p:cNvSpPr txBox="1"/>
          <p:nvPr/>
        </p:nvSpPr>
        <p:spPr>
          <a:xfrm>
            <a:off x="94671" y="3153050"/>
            <a:ext cx="1778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Data Sources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440813" y="3169863"/>
            <a:ext cx="1838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Data Ingestion Layer</a:t>
            </a:r>
            <a:endParaRPr sz="1300" b="1"/>
          </a:p>
        </p:txBody>
      </p:sp>
      <p:sp>
        <p:nvSpPr>
          <p:cNvPr id="196" name="Google Shape;196;p28"/>
          <p:cNvSpPr txBox="1"/>
          <p:nvPr/>
        </p:nvSpPr>
        <p:spPr>
          <a:xfrm>
            <a:off x="4797913" y="3070463"/>
            <a:ext cx="1838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Data Processing &amp; Transformation (ETL)</a:t>
            </a:r>
            <a:endParaRPr sz="1300"/>
          </a:p>
        </p:txBody>
      </p:sp>
      <p:sp>
        <p:nvSpPr>
          <p:cNvPr id="197" name="Google Shape;197;p28"/>
          <p:cNvSpPr/>
          <p:nvPr/>
        </p:nvSpPr>
        <p:spPr>
          <a:xfrm>
            <a:off x="7154989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7284841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7672483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8060124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8447765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7188025" y="3746466"/>
            <a:ext cx="19197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Cloud Data Warehouses</a:t>
            </a:r>
            <a:r>
              <a:rPr lang="en" sz="800">
                <a:solidFill>
                  <a:schemeClr val="lt1"/>
                </a:solidFill>
              </a:rPr>
              <a:t> for analytical processing: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Amazon Redshift</a:t>
            </a:r>
            <a:endParaRPr sz="800" b="1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Databricks Delta Lake (for real-time &amp; batch data)</a:t>
            </a:r>
            <a:endParaRPr sz="8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7761861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8147825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7385863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8542597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>
            <a:off x="7294833" y="3077183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28"/>
          <p:cNvCxnSpPr/>
          <p:nvPr/>
        </p:nvCxnSpPr>
        <p:spPr>
          <a:xfrm>
            <a:off x="7294833" y="3078612"/>
            <a:ext cx="14163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28"/>
          <p:cNvSpPr txBox="1"/>
          <p:nvPr/>
        </p:nvSpPr>
        <p:spPr>
          <a:xfrm>
            <a:off x="7222247" y="3078600"/>
            <a:ext cx="1778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Data Storage &amp; Warehousing (Load)</a:t>
            </a:r>
            <a:endParaRPr sz="1300"/>
          </a:p>
        </p:txBody>
      </p:sp>
      <p:sp>
        <p:nvSpPr>
          <p:cNvPr id="210" name="Google Shape;210;p28"/>
          <p:cNvSpPr txBox="1"/>
          <p:nvPr/>
        </p:nvSpPr>
        <p:spPr>
          <a:xfrm>
            <a:off x="2297275" y="3578700"/>
            <a:ext cx="22317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Streaming (Real-time Analytics)</a:t>
            </a:r>
            <a:endParaRPr sz="800" b="1">
              <a:solidFill>
                <a:schemeClr val="lt1"/>
              </a:solidFill>
            </a:endParaRPr>
          </a:p>
          <a:p>
            <a:pPr marL="45720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rPr lang="en" sz="700">
                <a:solidFill>
                  <a:schemeClr val="lt1"/>
                </a:solidFill>
              </a:rPr>
              <a:t>Apache Kafka / Kinesis – Captures real-time user interactions.</a:t>
            </a:r>
            <a:endParaRPr sz="700">
              <a:solidFill>
                <a:schemeClr val="lt1"/>
              </a:solidFill>
            </a:endParaRPr>
          </a:p>
          <a:p>
            <a:pPr marL="45720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rPr lang="en" sz="700">
                <a:solidFill>
                  <a:schemeClr val="lt1"/>
                </a:solidFill>
              </a:rPr>
              <a:t>Flink / Spark Streaming – Processes data as it arrives.</a:t>
            </a:r>
            <a:endParaRPr sz="7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Batch Processing (Historical Data)</a:t>
            </a:r>
            <a:endParaRPr sz="800" b="1">
              <a:solidFill>
                <a:schemeClr val="lt1"/>
              </a:solidFill>
            </a:endParaRPr>
          </a:p>
          <a:p>
            <a:pPr marL="45720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rPr lang="en" sz="700">
                <a:solidFill>
                  <a:schemeClr val="lt1"/>
                </a:solidFill>
              </a:rPr>
              <a:t>AWS S3 / Google Cloud Storage – Stores raw data.</a:t>
            </a:r>
            <a:endParaRPr sz="700">
              <a:solidFill>
                <a:schemeClr val="lt1"/>
              </a:solidFill>
            </a:endParaRPr>
          </a:p>
          <a:p>
            <a:pPr marL="45720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rPr lang="en" sz="700" b="1">
                <a:solidFill>
                  <a:schemeClr val="lt1"/>
                </a:solidFill>
              </a:rPr>
              <a:t>Airflow / Prefect</a:t>
            </a:r>
            <a:r>
              <a:rPr lang="en" sz="700">
                <a:solidFill>
                  <a:schemeClr val="lt1"/>
                </a:solidFill>
              </a:rPr>
              <a:t> – Schedules batch data collection.</a:t>
            </a:r>
            <a:endParaRPr sz="7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lt1"/>
              </a:solidFill>
            </a:endParaRPr>
          </a:p>
        </p:txBody>
      </p:sp>
      <p:cxnSp>
        <p:nvCxnSpPr>
          <p:cNvPr id="211" name="Google Shape;211;p28"/>
          <p:cNvCxnSpPr>
            <a:stCxn id="163" idx="3"/>
            <a:endCxn id="173" idx="1"/>
          </p:cNvCxnSpPr>
          <p:nvPr/>
        </p:nvCxnSpPr>
        <p:spPr>
          <a:xfrm>
            <a:off x="1959964" y="2232568"/>
            <a:ext cx="405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8"/>
          <p:cNvCxnSpPr>
            <a:stCxn id="173" idx="3"/>
            <a:endCxn id="182" idx="1"/>
          </p:cNvCxnSpPr>
          <p:nvPr/>
        </p:nvCxnSpPr>
        <p:spPr>
          <a:xfrm>
            <a:off x="4354653" y="2232568"/>
            <a:ext cx="470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8"/>
          <p:cNvCxnSpPr>
            <a:stCxn id="182" idx="3"/>
            <a:endCxn id="197" idx="1"/>
          </p:cNvCxnSpPr>
          <p:nvPr/>
        </p:nvCxnSpPr>
        <p:spPr>
          <a:xfrm>
            <a:off x="6814238" y="2232568"/>
            <a:ext cx="340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2525909" y="3079321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28"/>
          <p:cNvCxnSpPr/>
          <p:nvPr/>
        </p:nvCxnSpPr>
        <p:spPr>
          <a:xfrm>
            <a:off x="2525909" y="3080749"/>
            <a:ext cx="5154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41837" y="3078596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41837" y="3080024"/>
            <a:ext cx="1626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41827" y="120025"/>
            <a:ext cx="8959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Phase II</a:t>
            </a:r>
            <a:endParaRPr sz="1500"/>
          </a:p>
        </p:txBody>
      </p:sp>
      <p:sp>
        <p:nvSpPr>
          <p:cNvPr id="223" name="Google Shape;223;p29"/>
          <p:cNvSpPr txBox="1"/>
          <p:nvPr/>
        </p:nvSpPr>
        <p:spPr>
          <a:xfrm>
            <a:off x="631069" y="819906"/>
            <a:ext cx="7857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24" name="Google Shape;22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02" r="1802"/>
          <a:stretch/>
        </p:blipFill>
        <p:spPr>
          <a:xfrm>
            <a:off x="-29003" y="856920"/>
            <a:ext cx="1989000" cy="2751300"/>
          </a:xfrm>
          <a:prstGeom prst="roundRect">
            <a:avLst>
              <a:gd name="adj" fmla="val 7823"/>
            </a:avLst>
          </a:prstGeom>
          <a:noFill/>
          <a:ln>
            <a:noFill/>
          </a:ln>
          <a:effectLst>
            <a:outerShdw blurRad="177800" dist="190500" dir="5400000" algn="t" rotWithShape="0">
              <a:srgbClr val="000000">
                <a:alpha val="60000"/>
              </a:srgbClr>
            </a:outerShdw>
          </a:effectLst>
        </p:spPr>
      </p:pic>
      <p:pic>
        <p:nvPicPr>
          <p:cNvPr id="225" name="Google Shape;225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850" r="13858"/>
          <a:stretch/>
        </p:blipFill>
        <p:spPr>
          <a:xfrm>
            <a:off x="2365661" y="856920"/>
            <a:ext cx="1989000" cy="2751300"/>
          </a:xfrm>
          <a:prstGeom prst="roundRect">
            <a:avLst>
              <a:gd name="adj" fmla="val 7594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70"/>
              </a:srgbClr>
            </a:outerShdw>
          </a:effectLst>
        </p:spPr>
      </p:pic>
      <p:pic>
        <p:nvPicPr>
          <p:cNvPr id="226" name="Google Shape;226;p2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3297" b="3288"/>
          <a:stretch/>
        </p:blipFill>
        <p:spPr>
          <a:xfrm>
            <a:off x="4760325" y="856920"/>
            <a:ext cx="1989000" cy="2751300"/>
          </a:xfrm>
          <a:prstGeom prst="roundRect">
            <a:avLst>
              <a:gd name="adj" fmla="val 8967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70"/>
              </a:srgbClr>
            </a:outerShdw>
          </a:effectLst>
        </p:spPr>
      </p:pic>
      <p:pic>
        <p:nvPicPr>
          <p:cNvPr id="227" name="Google Shape;227;p29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3332" b="3332"/>
          <a:stretch/>
        </p:blipFill>
        <p:spPr>
          <a:xfrm>
            <a:off x="7154989" y="856920"/>
            <a:ext cx="1989000" cy="2751300"/>
          </a:xfrm>
          <a:prstGeom prst="roundRect">
            <a:avLst>
              <a:gd name="adj" fmla="val 9058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70"/>
              </a:srgbClr>
            </a:outerShdw>
          </a:effectLst>
        </p:spPr>
      </p:pic>
      <p:sp>
        <p:nvSpPr>
          <p:cNvPr id="228" name="Google Shape;228;p29"/>
          <p:cNvSpPr/>
          <p:nvPr/>
        </p:nvSpPr>
        <p:spPr>
          <a:xfrm>
            <a:off x="-29036" y="856918"/>
            <a:ext cx="1989000" cy="2751300"/>
          </a:xfrm>
          <a:prstGeom prst="roundRect">
            <a:avLst>
              <a:gd name="adj" fmla="val 7521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94685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82326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869967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1257608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1825" y="3707800"/>
            <a:ext cx="20241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286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Star &amp; Snowflake Schema</a:t>
            </a:r>
            <a:r>
              <a:rPr lang="en" sz="800">
                <a:solidFill>
                  <a:schemeClr val="lt1"/>
                </a:solidFill>
              </a:rPr>
              <a:t> for analytics-ready data.</a:t>
            </a:r>
            <a:endParaRPr sz="800">
              <a:solidFill>
                <a:schemeClr val="lt1"/>
              </a:solidFill>
            </a:endParaRPr>
          </a:p>
          <a:p>
            <a:pPr marL="2286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KPI Metrics</a:t>
            </a:r>
            <a:r>
              <a:rPr lang="en" sz="800">
                <a:solidFill>
                  <a:schemeClr val="lt1"/>
                </a:solidFill>
              </a:rPr>
              <a:t>: Monthly revenue, watch time, churn rate, popular genres.</a:t>
            </a:r>
            <a:endParaRPr sz="800">
              <a:solidFill>
                <a:schemeClr val="lt1"/>
              </a:solidFill>
            </a:endParaRPr>
          </a:p>
          <a:p>
            <a:pPr marL="2286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BI Tools</a:t>
            </a:r>
            <a:r>
              <a:rPr lang="en" sz="800">
                <a:solidFill>
                  <a:schemeClr val="lt1"/>
                </a:solidFill>
              </a:rPr>
              <a:t>: Power BI, Tableau, Looker for </a:t>
            </a:r>
            <a:r>
              <a:rPr lang="en" sz="800" b="1">
                <a:solidFill>
                  <a:schemeClr val="lt1"/>
                </a:solidFill>
              </a:rPr>
              <a:t>data visualization</a:t>
            </a:r>
            <a:r>
              <a:rPr lang="en" sz="800">
                <a:solidFill>
                  <a:schemeClr val="lt1"/>
                </a:solidFill>
              </a:rPr>
              <a:t>.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71704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957668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195706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1352440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2365653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2489348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2876989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3264631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3652272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966368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3352332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2590370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3747104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760313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4884012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5271653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5659294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6046936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493450" y="3701725"/>
            <a:ext cx="245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Deploy ML models, real-time analytics, &amp; dashboards</a:t>
            </a:r>
            <a:endParaRPr sz="800" b="1">
              <a:solidFill>
                <a:schemeClr val="lt1"/>
              </a:solidFill>
            </a:endParaRPr>
          </a:p>
          <a:p>
            <a:pPr marL="457200" marR="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CI/CD, MLOps (Kubeflow, Airflow, Docker, AWS Lambda)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5361032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5746996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4985034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6141767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9"/>
          <p:cNvCxnSpPr/>
          <p:nvPr/>
        </p:nvCxnSpPr>
        <p:spPr>
          <a:xfrm>
            <a:off x="2489347" y="3094746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2489347" y="3096174"/>
            <a:ext cx="5154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4911165" y="3069096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29"/>
          <p:cNvCxnSpPr/>
          <p:nvPr/>
        </p:nvCxnSpPr>
        <p:spPr>
          <a:xfrm>
            <a:off x="4911165" y="3070524"/>
            <a:ext cx="10287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29"/>
          <p:cNvCxnSpPr/>
          <p:nvPr/>
        </p:nvCxnSpPr>
        <p:spPr>
          <a:xfrm>
            <a:off x="94687" y="3068383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29"/>
          <p:cNvCxnSpPr/>
          <p:nvPr/>
        </p:nvCxnSpPr>
        <p:spPr>
          <a:xfrm>
            <a:off x="94687" y="3069812"/>
            <a:ext cx="1626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29"/>
          <p:cNvSpPr txBox="1"/>
          <p:nvPr/>
        </p:nvSpPr>
        <p:spPr>
          <a:xfrm>
            <a:off x="94671" y="3153050"/>
            <a:ext cx="1778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Data Modeling &amp; Business Intelligence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2440813" y="3169863"/>
            <a:ext cx="183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Machine Learning &amp; Predictive Analytics</a:t>
            </a:r>
            <a:endParaRPr sz="1200" b="1"/>
          </a:p>
        </p:txBody>
      </p:sp>
      <p:sp>
        <p:nvSpPr>
          <p:cNvPr id="265" name="Google Shape;265;p29"/>
          <p:cNvSpPr txBox="1"/>
          <p:nvPr/>
        </p:nvSpPr>
        <p:spPr>
          <a:xfrm>
            <a:off x="4797913" y="3178313"/>
            <a:ext cx="1838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Live Deployment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7154989" y="856918"/>
            <a:ext cx="1989000" cy="27513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7284841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7672483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8060124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8447765" y="2645319"/>
            <a:ext cx="263400" cy="26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7188025" y="3682166"/>
            <a:ext cx="191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Present insights, receive feedback &amp; optimize models</a:t>
            </a:r>
            <a:endParaRPr sz="800" b="1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Executive Dashboards, Reports, A/B Testing</a:t>
            </a:r>
            <a:endParaRPr sz="8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7761861" y="2743087"/>
            <a:ext cx="84724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8147825" y="2735117"/>
            <a:ext cx="88080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7385863" y="2738113"/>
            <a:ext cx="61437" cy="77895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8542597" y="2734698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29"/>
          <p:cNvCxnSpPr/>
          <p:nvPr/>
        </p:nvCxnSpPr>
        <p:spPr>
          <a:xfrm>
            <a:off x="7294833" y="3069808"/>
            <a:ext cx="1706100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p29"/>
          <p:cNvCxnSpPr/>
          <p:nvPr/>
        </p:nvCxnSpPr>
        <p:spPr>
          <a:xfrm>
            <a:off x="7294833" y="3071237"/>
            <a:ext cx="1416300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p29"/>
          <p:cNvSpPr txBox="1"/>
          <p:nvPr/>
        </p:nvSpPr>
        <p:spPr>
          <a:xfrm>
            <a:off x="7230125" y="3153050"/>
            <a:ext cx="18387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Stakeholder Reporting &amp; Feedback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2280513" y="3682175"/>
            <a:ext cx="2231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User Segmentation &amp; Recommendation Models</a:t>
            </a:r>
            <a:r>
              <a:rPr lang="en" sz="800">
                <a:solidFill>
                  <a:schemeClr val="lt1"/>
                </a:solidFill>
              </a:rPr>
              <a:t> using MLflow &amp; TensorFlow.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 b="1">
                <a:solidFill>
                  <a:schemeClr val="lt1"/>
                </a:solidFill>
              </a:rPr>
              <a:t>Churn Prediction &amp; Anomaly Detection</a:t>
            </a:r>
            <a:r>
              <a:rPr lang="en" sz="800">
                <a:solidFill>
                  <a:schemeClr val="lt1"/>
                </a:solidFill>
              </a:rPr>
              <a:t> with Scikit-Learn &amp; PySpark ML.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</a:endParaRPr>
          </a:p>
        </p:txBody>
      </p:sp>
      <p:cxnSp>
        <p:nvCxnSpPr>
          <p:cNvPr id="280" name="Google Shape;280;p29"/>
          <p:cNvCxnSpPr>
            <a:stCxn id="228" idx="3"/>
            <a:endCxn id="238" idx="1"/>
          </p:cNvCxnSpPr>
          <p:nvPr/>
        </p:nvCxnSpPr>
        <p:spPr>
          <a:xfrm>
            <a:off x="1959964" y="2232568"/>
            <a:ext cx="405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29"/>
          <p:cNvCxnSpPr>
            <a:stCxn id="238" idx="3"/>
            <a:endCxn id="247" idx="1"/>
          </p:cNvCxnSpPr>
          <p:nvPr/>
        </p:nvCxnSpPr>
        <p:spPr>
          <a:xfrm>
            <a:off x="4354653" y="2232568"/>
            <a:ext cx="405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9"/>
          <p:cNvCxnSpPr>
            <a:stCxn id="247" idx="3"/>
            <a:endCxn id="266" idx="1"/>
          </p:cNvCxnSpPr>
          <p:nvPr/>
        </p:nvCxnSpPr>
        <p:spPr>
          <a:xfrm>
            <a:off x="6749313" y="2232568"/>
            <a:ext cx="405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/>
        </p:nvSpPr>
        <p:spPr>
          <a:xfrm>
            <a:off x="845900" y="4203925"/>
            <a:ext cx="2979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TOP RATINGS BY TITLES</a:t>
            </a:r>
            <a:endParaRPr sz="1100"/>
          </a:p>
        </p:txBody>
      </p:sp>
      <p:sp>
        <p:nvSpPr>
          <p:cNvPr id="288" name="Google Shape;288;p30"/>
          <p:cNvSpPr txBox="1"/>
          <p:nvPr/>
        </p:nvSpPr>
        <p:spPr>
          <a:xfrm>
            <a:off x="852903" y="4550350"/>
            <a:ext cx="2210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TV-MA 3.2 K Titles</a:t>
            </a:r>
            <a:endParaRPr sz="1100"/>
          </a:p>
        </p:txBody>
      </p:sp>
      <p:sp>
        <p:nvSpPr>
          <p:cNvPr id="289" name="Google Shape;289;p30"/>
          <p:cNvSpPr txBox="1"/>
          <p:nvPr/>
        </p:nvSpPr>
        <p:spPr>
          <a:xfrm>
            <a:off x="5140348" y="4203925"/>
            <a:ext cx="265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TOP GENRES BY CONTENT</a:t>
            </a:r>
            <a:endParaRPr sz="1100"/>
          </a:p>
        </p:txBody>
      </p:sp>
      <p:sp>
        <p:nvSpPr>
          <p:cNvPr id="290" name="Google Shape;290;p30"/>
          <p:cNvSpPr txBox="1"/>
          <p:nvPr/>
        </p:nvSpPr>
        <p:spPr>
          <a:xfrm>
            <a:off x="5134701" y="4568550"/>
            <a:ext cx="3770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Drama,Do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cumentaries,Stand-Up Comedy</a:t>
            </a:r>
            <a:endParaRPr sz="1100"/>
          </a:p>
        </p:txBody>
      </p:sp>
      <p:sp>
        <p:nvSpPr>
          <p:cNvPr id="291" name="Google Shape;291;p30"/>
          <p:cNvSpPr txBox="1"/>
          <p:nvPr/>
        </p:nvSpPr>
        <p:spPr>
          <a:xfrm>
            <a:off x="860591" y="4883919"/>
            <a:ext cx="142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From total of 8.8 K</a:t>
            </a:r>
            <a:endParaRPr sz="1100"/>
          </a:p>
        </p:txBody>
      </p:sp>
      <p:sp>
        <p:nvSpPr>
          <p:cNvPr id="292" name="Google Shape;292;p30"/>
          <p:cNvSpPr txBox="1"/>
          <p:nvPr/>
        </p:nvSpPr>
        <p:spPr>
          <a:xfrm>
            <a:off x="5147354" y="4893561"/>
            <a:ext cx="974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from 1055 Titles</a:t>
            </a:r>
            <a:endParaRPr sz="1100"/>
          </a:p>
        </p:txBody>
      </p:sp>
      <p:sp>
        <p:nvSpPr>
          <p:cNvPr id="293" name="Google Shape;293;p30"/>
          <p:cNvSpPr txBox="1"/>
          <p:nvPr/>
        </p:nvSpPr>
        <p:spPr>
          <a:xfrm>
            <a:off x="593136" y="210850"/>
            <a:ext cx="8352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Content Dashboard</a:t>
            </a:r>
            <a:endParaRPr sz="1500"/>
          </a:p>
        </p:txBody>
      </p:sp>
      <p:sp>
        <p:nvSpPr>
          <p:cNvPr id="294" name="Google Shape;294;p30"/>
          <p:cNvSpPr/>
          <p:nvPr/>
        </p:nvSpPr>
        <p:spPr>
          <a:xfrm>
            <a:off x="656024" y="4278182"/>
            <a:ext cx="170625" cy="163982"/>
          </a:xfrm>
          <a:custGeom>
            <a:avLst/>
            <a:gdLst/>
            <a:ahLst/>
            <a:cxnLst/>
            <a:rect l="l" t="t" r="r" b="b"/>
            <a:pathLst>
              <a:path w="276316" h="271044" extrusionOk="0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4944166" y="4281353"/>
            <a:ext cx="163066" cy="159932"/>
          </a:xfrm>
          <a:custGeom>
            <a:avLst/>
            <a:gdLst/>
            <a:ahLst/>
            <a:cxnLst/>
            <a:rect l="l" t="t" r="r" b="b"/>
            <a:pathLst>
              <a:path w="418" h="417" extrusionOk="0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10002" r="9785"/>
          <a:stretch/>
        </p:blipFill>
        <p:spPr>
          <a:xfrm>
            <a:off x="1744950" y="763425"/>
            <a:ext cx="6048676" cy="33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845900" y="4203925"/>
            <a:ext cx="2979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Total Revenue</a:t>
            </a:r>
            <a:endParaRPr sz="1100"/>
          </a:p>
        </p:txBody>
      </p:sp>
      <p:sp>
        <p:nvSpPr>
          <p:cNvPr id="302" name="Google Shape;302;p31"/>
          <p:cNvSpPr txBox="1"/>
          <p:nvPr/>
        </p:nvSpPr>
        <p:spPr>
          <a:xfrm>
            <a:off x="852903" y="4550350"/>
            <a:ext cx="2210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$ 321 K </a:t>
            </a:r>
            <a:endParaRPr sz="1100"/>
          </a:p>
        </p:txBody>
      </p:sp>
      <p:sp>
        <p:nvSpPr>
          <p:cNvPr id="303" name="Google Shape;303;p31"/>
          <p:cNvSpPr txBox="1"/>
          <p:nvPr/>
        </p:nvSpPr>
        <p:spPr>
          <a:xfrm>
            <a:off x="5140348" y="4203925"/>
            <a:ext cx="265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Most Popular Plan</a:t>
            </a:r>
            <a:endParaRPr sz="1100"/>
          </a:p>
        </p:txBody>
      </p:sp>
      <p:sp>
        <p:nvSpPr>
          <p:cNvPr id="304" name="Google Shape;304;p31"/>
          <p:cNvSpPr txBox="1"/>
          <p:nvPr/>
        </p:nvSpPr>
        <p:spPr>
          <a:xfrm>
            <a:off x="5134701" y="4568550"/>
            <a:ext cx="3770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Basic $10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860601" y="4883925"/>
            <a:ext cx="157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21 months (2500 users)	</a:t>
            </a:r>
            <a:endParaRPr sz="1100"/>
          </a:p>
        </p:txBody>
      </p:sp>
      <p:sp>
        <p:nvSpPr>
          <p:cNvPr id="306" name="Google Shape;306;p31"/>
          <p:cNvSpPr txBox="1"/>
          <p:nvPr/>
        </p:nvSpPr>
        <p:spPr>
          <a:xfrm>
            <a:off x="5147354" y="4893561"/>
            <a:ext cx="974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from 999 Users</a:t>
            </a:r>
            <a:endParaRPr sz="1100"/>
          </a:p>
        </p:txBody>
      </p:sp>
      <p:sp>
        <p:nvSpPr>
          <p:cNvPr id="307" name="Google Shape;307;p31"/>
          <p:cNvSpPr txBox="1"/>
          <p:nvPr/>
        </p:nvSpPr>
        <p:spPr>
          <a:xfrm>
            <a:off x="598849" y="232225"/>
            <a:ext cx="808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Subscription &amp; Revenue Dashboard</a:t>
            </a:r>
            <a:endParaRPr sz="2800"/>
          </a:p>
        </p:txBody>
      </p:sp>
      <p:sp>
        <p:nvSpPr>
          <p:cNvPr id="308" name="Google Shape;308;p31"/>
          <p:cNvSpPr/>
          <p:nvPr/>
        </p:nvSpPr>
        <p:spPr>
          <a:xfrm>
            <a:off x="656024" y="4278182"/>
            <a:ext cx="170625" cy="163982"/>
          </a:xfrm>
          <a:custGeom>
            <a:avLst/>
            <a:gdLst/>
            <a:ahLst/>
            <a:cxnLst/>
            <a:rect l="l" t="t" r="r" b="b"/>
            <a:pathLst>
              <a:path w="276316" h="271044" extrusionOk="0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4944166" y="4281353"/>
            <a:ext cx="163066" cy="159932"/>
          </a:xfrm>
          <a:custGeom>
            <a:avLst/>
            <a:gdLst/>
            <a:ahLst/>
            <a:cxnLst/>
            <a:rect l="l" t="t" r="r" b="b"/>
            <a:pathLst>
              <a:path w="418" h="417" extrusionOk="0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l="675" b="2210"/>
          <a:stretch/>
        </p:blipFill>
        <p:spPr>
          <a:xfrm>
            <a:off x="1661775" y="763425"/>
            <a:ext cx="5820451" cy="31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/>
          <p:nvPr/>
        </p:nvSpPr>
        <p:spPr>
          <a:xfrm>
            <a:off x="548063" y="3274738"/>
            <a:ext cx="7959300" cy="461400"/>
          </a:xfrm>
          <a:prstGeom prst="roundRect">
            <a:avLst>
              <a:gd name="adj" fmla="val 23545"/>
            </a:avLst>
          </a:prstGeom>
          <a:solidFill>
            <a:srgbClr val="3A3838">
              <a:alpha val="2737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548063" y="2258869"/>
            <a:ext cx="7959300" cy="461400"/>
          </a:xfrm>
          <a:prstGeom prst="roundRect">
            <a:avLst>
              <a:gd name="adj" fmla="val 23545"/>
            </a:avLst>
          </a:prstGeom>
          <a:solidFill>
            <a:srgbClr val="3A3838">
              <a:alpha val="2737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3120506" y="1173806"/>
            <a:ext cx="1020000" cy="809400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100"/>
          </a:p>
        </p:txBody>
      </p:sp>
      <p:sp>
        <p:nvSpPr>
          <p:cNvPr id="318" name="Google Shape;318;p32"/>
          <p:cNvSpPr/>
          <p:nvPr/>
        </p:nvSpPr>
        <p:spPr>
          <a:xfrm>
            <a:off x="4557062" y="1173806"/>
            <a:ext cx="1020000" cy="809400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endParaRPr sz="1100"/>
          </a:p>
        </p:txBody>
      </p:sp>
      <p:sp>
        <p:nvSpPr>
          <p:cNvPr id="319" name="Google Shape;319;p32"/>
          <p:cNvSpPr/>
          <p:nvPr/>
        </p:nvSpPr>
        <p:spPr>
          <a:xfrm>
            <a:off x="5993617" y="1173806"/>
            <a:ext cx="1020000" cy="809400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Standard</a:t>
            </a:r>
            <a:endParaRPr sz="1100"/>
          </a:p>
        </p:txBody>
      </p:sp>
      <p:sp>
        <p:nvSpPr>
          <p:cNvPr id="320" name="Google Shape;320;p32"/>
          <p:cNvSpPr/>
          <p:nvPr/>
        </p:nvSpPr>
        <p:spPr>
          <a:xfrm>
            <a:off x="7430172" y="1173806"/>
            <a:ext cx="1020000" cy="809400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100"/>
          </a:p>
        </p:txBody>
      </p:sp>
      <p:sp>
        <p:nvSpPr>
          <p:cNvPr id="321" name="Google Shape;321;p32"/>
          <p:cNvSpPr txBox="1"/>
          <p:nvPr/>
        </p:nvSpPr>
        <p:spPr>
          <a:xfrm>
            <a:off x="707625" y="2893943"/>
            <a:ext cx="89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Video Quality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700501" y="3394642"/>
            <a:ext cx="739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Resolution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700501" y="3895341"/>
            <a:ext cx="1209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Number of Devices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00501" y="2393245"/>
            <a:ext cx="42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3387023" y="2392050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$2.40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3394378" y="2893942"/>
            <a:ext cx="441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Good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3392575" y="3394642"/>
            <a:ext cx="445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480p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3517610" y="3895341"/>
            <a:ext cx="195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4572001" y="2394050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$5.75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4825510" y="2893942"/>
            <a:ext cx="441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Good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4830319" y="3394642"/>
            <a:ext cx="43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720p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4948741" y="3895341"/>
            <a:ext cx="195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6267008" y="2893942"/>
            <a:ext cx="48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Better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6258857" y="3394642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1080p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6404930" y="3895341"/>
            <a:ext cx="210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7742116" y="2893942"/>
            <a:ext cx="3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Best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7659746" y="3394650"/>
            <a:ext cx="739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4K HDR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7829880" y="3895341"/>
            <a:ext cx="216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591722" y="264850"/>
            <a:ext cx="8096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Base Statistics</a:t>
            </a:r>
            <a:endParaRPr sz="1500"/>
          </a:p>
        </p:txBody>
      </p:sp>
      <p:sp>
        <p:nvSpPr>
          <p:cNvPr id="340" name="Google Shape;340;p32"/>
          <p:cNvSpPr txBox="1"/>
          <p:nvPr/>
        </p:nvSpPr>
        <p:spPr>
          <a:xfrm>
            <a:off x="631069" y="805619"/>
            <a:ext cx="7857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Q3 2024 Report: India VS USA</a:t>
            </a:r>
            <a:endParaRPr sz="1500" b="1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32"/>
          <p:cNvSpPr/>
          <p:nvPr/>
        </p:nvSpPr>
        <p:spPr>
          <a:xfrm rot="10800000">
            <a:off x="3497577" y="1932744"/>
            <a:ext cx="235200" cy="165300"/>
          </a:xfrm>
          <a:prstGeom prst="triangle">
            <a:avLst>
              <a:gd name="adj" fmla="val 5000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631063" y="4149494"/>
            <a:ext cx="7959300" cy="461400"/>
          </a:xfrm>
          <a:prstGeom prst="roundRect">
            <a:avLst>
              <a:gd name="adj" fmla="val 23545"/>
            </a:avLst>
          </a:prstGeom>
          <a:solidFill>
            <a:srgbClr val="3A3838">
              <a:alpha val="2737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700500" y="4290625"/>
            <a:ext cx="1487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Subscribers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692775" y="4685901"/>
            <a:ext cx="92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Revenue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2"/>
          <p:cNvSpPr/>
          <p:nvPr/>
        </p:nvSpPr>
        <p:spPr>
          <a:xfrm rot="10800000">
            <a:off x="4928652" y="1936444"/>
            <a:ext cx="235200" cy="165300"/>
          </a:xfrm>
          <a:prstGeom prst="triangle">
            <a:avLst>
              <a:gd name="adj" fmla="val 5000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2"/>
          <p:cNvSpPr/>
          <p:nvPr/>
        </p:nvSpPr>
        <p:spPr>
          <a:xfrm rot="10800000">
            <a:off x="6386014" y="1935144"/>
            <a:ext cx="235200" cy="165300"/>
          </a:xfrm>
          <a:prstGeom prst="triangle">
            <a:avLst>
              <a:gd name="adj" fmla="val 5000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2"/>
          <p:cNvSpPr/>
          <p:nvPr/>
        </p:nvSpPr>
        <p:spPr>
          <a:xfrm rot="10800000">
            <a:off x="7796939" y="1935144"/>
            <a:ext cx="235200" cy="165300"/>
          </a:xfrm>
          <a:prstGeom prst="triangle">
            <a:avLst>
              <a:gd name="adj" fmla="val 5000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3396307" y="4334975"/>
            <a:ext cx="739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Million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4848298" y="4334975"/>
            <a:ext cx="89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66.7 Million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5165152" y="2393738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$7.99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6030951" y="2393400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$8.05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6624102" y="2393088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$17.99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3188725" y="2018274"/>
            <a:ext cx="89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India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7303601" y="2393400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$11.50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7896752" y="2393088"/>
            <a:ext cx="502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$17.99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4591175" y="1983199"/>
            <a:ext cx="89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India | USA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6053900" y="1983199"/>
            <a:ext cx="89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India | USA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7464850" y="2018799"/>
            <a:ext cx="89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India | USA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4029250" y="4066000"/>
            <a:ext cx="89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India | USA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3353400" y="4657150"/>
            <a:ext cx="92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$345 Million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4848298" y="4657150"/>
            <a:ext cx="89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$14 Billion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/>
        </p:nvSpPr>
        <p:spPr>
          <a:xfrm>
            <a:off x="591725" y="225100"/>
            <a:ext cx="808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Key Business Insights &amp; Recommendations</a:t>
            </a:r>
            <a:endParaRPr sz="2800"/>
          </a:p>
        </p:txBody>
      </p:sp>
      <p:sp>
        <p:nvSpPr>
          <p:cNvPr id="367" name="Google Shape;367;p33"/>
          <p:cNvSpPr txBox="1"/>
          <p:nvPr/>
        </p:nvSpPr>
        <p:spPr>
          <a:xfrm>
            <a:off x="502800" y="1123425"/>
            <a:ext cx="26157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Recommendations:</a:t>
            </a:r>
            <a:endParaRPr sz="1300" b="1">
              <a:solidFill>
                <a:srgbClr val="FF0000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Focus investment on </a:t>
            </a:r>
            <a:r>
              <a:rPr lang="en" sz="1100" b="1">
                <a:solidFill>
                  <a:schemeClr val="lt1"/>
                </a:solidFill>
              </a:rPr>
              <a:t>high-retention content genres</a:t>
            </a:r>
            <a:r>
              <a:rPr lang="en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 Optimize pricing based on </a:t>
            </a:r>
            <a:r>
              <a:rPr lang="en" sz="1100" b="1">
                <a:solidFill>
                  <a:schemeClr val="lt1"/>
                </a:solidFill>
              </a:rPr>
              <a:t>regional revenue trends</a:t>
            </a:r>
            <a:r>
              <a:rPr lang="en" sz="1100">
                <a:solidFill>
                  <a:schemeClr val="lt1"/>
                </a:solidFill>
              </a:rPr>
              <a:t>.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E.g. Indian User Base VS USA User Base.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Enhance </a:t>
            </a:r>
            <a:r>
              <a:rPr lang="en" sz="1100" b="1">
                <a:solidFill>
                  <a:schemeClr val="lt1"/>
                </a:solidFill>
              </a:rPr>
              <a:t>personalized recommendations</a:t>
            </a:r>
            <a:r>
              <a:rPr lang="en" sz="1100">
                <a:solidFill>
                  <a:schemeClr val="lt1"/>
                </a:solidFill>
              </a:rPr>
              <a:t> to boost engagement.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 </a:t>
            </a:r>
            <a:r>
              <a:rPr lang="en" sz="1100" b="1">
                <a:solidFill>
                  <a:schemeClr val="lt1"/>
                </a:solidFill>
              </a:rPr>
              <a:t>real-time analytics to adjust marketing &amp; content strategies</a:t>
            </a:r>
            <a:r>
              <a:rPr lang="en" sz="1100">
                <a:solidFill>
                  <a:schemeClr val="lt1"/>
                </a:solidFill>
              </a:rPr>
              <a:t>.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368" name="Google Shape;368;p33"/>
          <p:cNvGrpSpPr/>
          <p:nvPr/>
        </p:nvGrpSpPr>
        <p:grpSpPr>
          <a:xfrm>
            <a:off x="3178513" y="986606"/>
            <a:ext cx="5917425" cy="2794056"/>
            <a:chOff x="4053923" y="2055901"/>
            <a:chExt cx="8118295" cy="4020224"/>
          </a:xfrm>
        </p:grpSpPr>
        <p:sp>
          <p:nvSpPr>
            <p:cNvPr id="369" name="Google Shape;369;p33"/>
            <p:cNvSpPr/>
            <p:nvPr/>
          </p:nvSpPr>
          <p:spPr>
            <a:xfrm>
              <a:off x="9267724" y="3249430"/>
              <a:ext cx="342825" cy="276163"/>
            </a:xfrm>
            <a:custGeom>
              <a:avLst/>
              <a:gdLst/>
              <a:ahLst/>
              <a:cxnLst/>
              <a:rect l="l" t="t" r="r" b="b"/>
              <a:pathLst>
                <a:path w="216" h="174" extrusionOk="0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8045616" y="4588976"/>
              <a:ext cx="331715" cy="363455"/>
            </a:xfrm>
            <a:custGeom>
              <a:avLst/>
              <a:gdLst/>
              <a:ahLst/>
              <a:cxnLst/>
              <a:rect l="l" t="t" r="r" b="b"/>
              <a:pathLst>
                <a:path w="209" h="229" extrusionOk="0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056725" y="4544536"/>
              <a:ext cx="28569" cy="41266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8207506" y="3124046"/>
              <a:ext cx="46027" cy="92054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9080441" y="3623995"/>
              <a:ext cx="122210" cy="107926"/>
            </a:xfrm>
            <a:custGeom>
              <a:avLst/>
              <a:gdLst/>
              <a:ahLst/>
              <a:cxnLst/>
              <a:rect l="l" t="t" r="r" b="b"/>
              <a:pathLst>
                <a:path w="77" h="68" extrusionOk="0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6182297" y="5992007"/>
              <a:ext cx="106339" cy="7459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942636" y="5069879"/>
              <a:ext cx="412660" cy="912604"/>
            </a:xfrm>
            <a:custGeom>
              <a:avLst/>
              <a:gdLst/>
              <a:ahLst/>
              <a:cxnLst/>
              <a:rect l="l" t="t" r="r" b="b"/>
              <a:pathLst>
                <a:path w="260" h="575" extrusionOk="0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8804276" y="3166899"/>
              <a:ext cx="84119" cy="76182"/>
            </a:xfrm>
            <a:custGeom>
              <a:avLst/>
              <a:gdLst/>
              <a:ahLst/>
              <a:cxnLst/>
              <a:rect l="l" t="t" r="r" b="b"/>
              <a:pathLst>
                <a:path w="53" h="48" extrusionOk="0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1258016" y="5639662"/>
              <a:ext cx="107927" cy="87292"/>
            </a:xfrm>
            <a:custGeom>
              <a:avLst/>
              <a:gdLst/>
              <a:ahLst/>
              <a:cxnLst/>
              <a:rect l="l" t="t" r="r" b="b"/>
              <a:pathLst>
                <a:path w="68" h="55" extrusionOk="0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0639026" y="4733405"/>
              <a:ext cx="1061805" cy="857056"/>
            </a:xfrm>
            <a:custGeom>
              <a:avLst/>
              <a:gdLst/>
              <a:ahLst/>
              <a:cxnLst/>
              <a:rect l="l" t="t" r="r" b="b"/>
              <a:pathLst>
                <a:path w="669" h="540" extrusionOk="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7963084" y="2935176"/>
              <a:ext cx="174587" cy="77769"/>
            </a:xfrm>
            <a:custGeom>
              <a:avLst/>
              <a:gdLst/>
              <a:ahLst/>
              <a:cxnLst/>
              <a:rect l="l" t="t" r="r" b="b"/>
              <a:pathLst>
                <a:path w="110" h="49" extrusionOk="0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8840779" y="3211339"/>
              <a:ext cx="39679" cy="3174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8836019" y="3147853"/>
              <a:ext cx="139670" cy="107926"/>
            </a:xfrm>
            <a:custGeom>
              <a:avLst/>
              <a:gdLst/>
              <a:ahLst/>
              <a:cxnLst/>
              <a:rect l="l" t="t" r="r" b="b"/>
              <a:pathLst>
                <a:path w="88" h="68" extrusionOk="0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8512240" y="4482637"/>
              <a:ext cx="46027" cy="63486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7796432" y="2865343"/>
              <a:ext cx="85707" cy="55550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7759928" y="4041412"/>
              <a:ext cx="80944" cy="184108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7594864" y="3954120"/>
              <a:ext cx="201568" cy="166649"/>
            </a:xfrm>
            <a:custGeom>
              <a:avLst/>
              <a:gdLst/>
              <a:ahLst/>
              <a:cxnLst/>
              <a:rect l="l" t="t" r="r" b="b"/>
              <a:pathLst>
                <a:path w="127" h="105" extrusionOk="0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0023210" y="3612885"/>
              <a:ext cx="136495" cy="172998"/>
            </a:xfrm>
            <a:custGeom>
              <a:avLst/>
              <a:gdLst/>
              <a:ahLst/>
              <a:cxnLst/>
              <a:rect l="l" t="t" r="r" b="b"/>
              <a:pathLst>
                <a:path w="86" h="109" extrusionOk="0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8278927" y="3078019"/>
              <a:ext cx="147605" cy="88880"/>
            </a:xfrm>
            <a:custGeom>
              <a:avLst/>
              <a:gdLst/>
              <a:ahLst/>
              <a:cxnLst/>
              <a:rect l="l" t="t" r="r" b="b"/>
              <a:pathLst>
                <a:path w="93" h="56" extrusionOk="0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8117037" y="3047863"/>
              <a:ext cx="93642" cy="77769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8266230" y="2730435"/>
              <a:ext cx="211091" cy="139668"/>
            </a:xfrm>
            <a:custGeom>
              <a:avLst/>
              <a:gdLst/>
              <a:ahLst/>
              <a:cxnLst/>
              <a:rect l="l" t="t" r="r" b="b"/>
              <a:pathLst>
                <a:path w="133" h="88" extrusionOk="0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388720" y="3852543"/>
              <a:ext cx="38092" cy="79357"/>
            </a:xfrm>
            <a:custGeom>
              <a:avLst/>
              <a:gdLst/>
              <a:ahLst/>
              <a:cxnLst/>
              <a:rect l="l" t="t" r="r" b="b"/>
              <a:pathLst>
                <a:path w="24" h="50" extrusionOk="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896609" y="4706424"/>
              <a:ext cx="333302" cy="395197"/>
            </a:xfrm>
            <a:custGeom>
              <a:avLst/>
              <a:gdLst/>
              <a:ahLst/>
              <a:cxnLst/>
              <a:rect l="l" t="t" r="r" b="b"/>
              <a:pathLst>
                <a:path w="210" h="249" extrusionOk="0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772810" y="4254089"/>
              <a:ext cx="1044348" cy="1176069"/>
            </a:xfrm>
            <a:custGeom>
              <a:avLst/>
              <a:gdLst/>
              <a:ahLst/>
              <a:cxnLst/>
              <a:rect l="l" t="t" r="r" b="b"/>
              <a:pathLst>
                <a:path w="658" h="741" extrusionOk="0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0778695" y="4246153"/>
              <a:ext cx="33330" cy="42852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10029559" y="3557335"/>
              <a:ext cx="87293" cy="47614"/>
            </a:xfrm>
            <a:custGeom>
              <a:avLst/>
              <a:gdLst/>
              <a:ahLst/>
              <a:cxnLst/>
              <a:rect l="l" t="t" r="r" b="b"/>
              <a:pathLst>
                <a:path w="55" h="30" extrusionOk="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8256707" y="4944495"/>
              <a:ext cx="250771" cy="276163"/>
            </a:xfrm>
            <a:custGeom>
              <a:avLst/>
              <a:gdLst/>
              <a:ahLst/>
              <a:cxnLst/>
              <a:rect l="l" t="t" r="r" b="b"/>
              <a:pathLst>
                <a:path w="158" h="174" extrusionOk="0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8124974" y="4074742"/>
              <a:ext cx="342825" cy="268226"/>
            </a:xfrm>
            <a:custGeom>
              <a:avLst/>
              <a:gdLst/>
              <a:ahLst/>
              <a:cxnLst/>
              <a:rect l="l" t="t" r="r" b="b"/>
              <a:pathLst>
                <a:path w="216" h="169" extrusionOk="0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6217214" y="2993900"/>
              <a:ext cx="53963" cy="31743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6245783" y="2908195"/>
              <a:ext cx="57137" cy="26981"/>
            </a:xfrm>
            <a:custGeom>
              <a:avLst/>
              <a:gdLst/>
              <a:ahLst/>
              <a:cxnLst/>
              <a:rect l="l" t="t" r="r" b="b"/>
              <a:pathLst>
                <a:path w="36" h="17" extrusionOk="0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4777664" y="2884388"/>
              <a:ext cx="76183" cy="71420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6345773" y="2860580"/>
              <a:ext cx="155541" cy="146017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741161" y="2787572"/>
              <a:ext cx="46027" cy="55550"/>
            </a:xfrm>
            <a:custGeom>
              <a:avLst/>
              <a:gdLst/>
              <a:ahLst/>
              <a:cxnLst/>
              <a:rect l="l" t="t" r="r" b="b"/>
              <a:pathLst>
                <a:path w="29" h="35" extrusionOk="0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6063259" y="2557437"/>
              <a:ext cx="25395" cy="20633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995012" y="2543152"/>
              <a:ext cx="50789" cy="2063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947398" y="2466970"/>
              <a:ext cx="149193" cy="73008"/>
            </a:xfrm>
            <a:custGeom>
              <a:avLst/>
              <a:gdLst/>
              <a:ahLst/>
              <a:cxnLst/>
              <a:rect l="l" t="t" r="r" b="b"/>
              <a:pathLst>
                <a:path w="94" h="46" extrusionOk="0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6215626" y="2401897"/>
              <a:ext cx="52375" cy="3015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815664" y="2354283"/>
              <a:ext cx="73009" cy="34917"/>
            </a:xfrm>
            <a:custGeom>
              <a:avLst/>
              <a:gdLst/>
              <a:ahLst/>
              <a:cxnLst/>
              <a:rect l="l" t="t" r="r" b="b"/>
              <a:pathLst>
                <a:path w="46" h="22" extrusionOk="0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747509" y="2309843"/>
              <a:ext cx="1733173" cy="833249"/>
            </a:xfrm>
            <a:custGeom>
              <a:avLst/>
              <a:gdLst/>
              <a:ahLst/>
              <a:cxnLst/>
              <a:rect l="l" t="t" r="r" b="b"/>
              <a:pathLst>
                <a:path w="1092" h="525" extrusionOk="0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491884" y="2276513"/>
              <a:ext cx="314257" cy="119035"/>
            </a:xfrm>
            <a:custGeom>
              <a:avLst/>
              <a:gdLst/>
              <a:ahLst/>
              <a:cxnLst/>
              <a:rect l="l" t="t" r="r" b="b"/>
              <a:pathLst>
                <a:path w="198" h="75" extrusionOk="0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5779159" y="2268578"/>
              <a:ext cx="44440" cy="20633"/>
            </a:xfrm>
            <a:custGeom>
              <a:avLst/>
              <a:gdLst/>
              <a:ahLst/>
              <a:cxnLst/>
              <a:rect l="l" t="t" r="r" b="b"/>
              <a:pathLst>
                <a:path w="28" h="13" extrusionOk="0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6253718" y="2265403"/>
              <a:ext cx="79358" cy="25394"/>
            </a:xfrm>
            <a:custGeom>
              <a:avLst/>
              <a:gdLst/>
              <a:ahLst/>
              <a:cxnLst/>
              <a:rect l="l" t="t" r="r" b="b"/>
              <a:pathLst>
                <a:path w="50" h="16" extrusionOk="0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6041040" y="2263815"/>
              <a:ext cx="471385" cy="306317"/>
            </a:xfrm>
            <a:custGeom>
              <a:avLst/>
              <a:gdLst/>
              <a:ahLst/>
              <a:cxnLst/>
              <a:rect l="l" t="t" r="r" b="b"/>
              <a:pathLst>
                <a:path w="297" h="193" extrusionOk="0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5836297" y="2263815"/>
              <a:ext cx="125384" cy="61898"/>
            </a:xfrm>
            <a:custGeom>
              <a:avLst/>
              <a:gdLst/>
              <a:ahLst/>
              <a:cxnLst/>
              <a:rect l="l" t="t" r="r" b="b"/>
              <a:pathLst>
                <a:path w="79" h="39" extrusionOk="0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5958507" y="2255880"/>
              <a:ext cx="131733" cy="52375"/>
            </a:xfrm>
            <a:custGeom>
              <a:avLst/>
              <a:gdLst/>
              <a:ahLst/>
              <a:cxnLst/>
              <a:rect l="l" t="t" r="r" b="b"/>
              <a:pathLst>
                <a:path w="83" h="33" extrusionOk="0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5382371" y="2249532"/>
              <a:ext cx="241248" cy="85705"/>
            </a:xfrm>
            <a:custGeom>
              <a:avLst/>
              <a:gdLst/>
              <a:ahLst/>
              <a:cxnLst/>
              <a:rect l="l" t="t" r="r" b="b"/>
              <a:pathLst>
                <a:path w="152" h="54" extrusionOk="0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6001361" y="2220963"/>
              <a:ext cx="60312" cy="23807"/>
            </a:xfrm>
            <a:custGeom>
              <a:avLst/>
              <a:gdLst/>
              <a:ahLst/>
              <a:cxnLst/>
              <a:rect l="l" t="t" r="r" b="b"/>
              <a:pathLst>
                <a:path w="38" h="15" extrusionOk="0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5917241" y="2195569"/>
              <a:ext cx="101578" cy="42852"/>
            </a:xfrm>
            <a:custGeom>
              <a:avLst/>
              <a:gdLst/>
              <a:ahLst/>
              <a:cxnLst/>
              <a:rect l="l" t="t" r="r" b="b"/>
              <a:pathLst>
                <a:path w="64" h="27" extrusionOk="0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5634727" y="2193982"/>
              <a:ext cx="233311" cy="55550"/>
            </a:xfrm>
            <a:custGeom>
              <a:avLst/>
              <a:gdLst/>
              <a:ahLst/>
              <a:cxnLst/>
              <a:rect l="l" t="t" r="r" b="b"/>
              <a:pathLst>
                <a:path w="147" h="35" extrusionOk="0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6044214" y="2186046"/>
              <a:ext cx="266642" cy="63486"/>
            </a:xfrm>
            <a:custGeom>
              <a:avLst/>
              <a:gdLst/>
              <a:ahLst/>
              <a:cxnLst/>
              <a:rect l="l" t="t" r="r" b="b"/>
              <a:pathLst>
                <a:path w="168" h="40" extrusionOk="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5572829" y="2174936"/>
              <a:ext cx="166651" cy="39678"/>
            </a:xfrm>
            <a:custGeom>
              <a:avLst/>
              <a:gdLst/>
              <a:ahLst/>
              <a:cxnLst/>
              <a:rect l="l" t="t" r="r" b="b"/>
              <a:pathLst>
                <a:path w="105" h="25" extrusionOk="0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6080719" y="2170175"/>
              <a:ext cx="46027" cy="793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5787094" y="2163827"/>
              <a:ext cx="71421" cy="15872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5826774" y="2147955"/>
              <a:ext cx="55550" cy="9523"/>
            </a:xfrm>
            <a:custGeom>
              <a:avLst/>
              <a:gdLst/>
              <a:ahLst/>
              <a:cxnLst/>
              <a:rect l="l" t="t" r="r" b="b"/>
              <a:pathLst>
                <a:path w="35" h="6" extrusionOk="0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6063259" y="2147955"/>
              <a:ext cx="52375" cy="22220"/>
            </a:xfrm>
            <a:custGeom>
              <a:avLst/>
              <a:gdLst/>
              <a:ahLst/>
              <a:cxnLst/>
              <a:rect l="l" t="t" r="r" b="b"/>
              <a:pathLst>
                <a:path w="33" h="14" extrusionOk="0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5950572" y="2138432"/>
              <a:ext cx="85707" cy="30155"/>
            </a:xfrm>
            <a:custGeom>
              <a:avLst/>
              <a:gdLst/>
              <a:ahLst/>
              <a:cxnLst/>
              <a:rect l="l" t="t" r="r" b="b"/>
              <a:pathLst>
                <a:path w="54" h="19" extrusionOk="0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6141030" y="2098753"/>
              <a:ext cx="161890" cy="63486"/>
            </a:xfrm>
            <a:custGeom>
              <a:avLst/>
              <a:gdLst/>
              <a:ahLst/>
              <a:cxnLst/>
              <a:rect l="l" t="t" r="r" b="b"/>
              <a:pathLst>
                <a:path w="102" h="40" extrusionOk="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6169599" y="2063836"/>
              <a:ext cx="590422" cy="144429"/>
            </a:xfrm>
            <a:custGeom>
              <a:avLst/>
              <a:gdLst/>
              <a:ahLst/>
              <a:cxnLst/>
              <a:rect l="l" t="t" r="r" b="b"/>
              <a:pathLst>
                <a:path w="372" h="91" extrusionOk="0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7882138" y="2970093"/>
              <a:ext cx="103165" cy="61898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0586649" y="3804928"/>
              <a:ext cx="60312" cy="57137"/>
            </a:xfrm>
            <a:custGeom>
              <a:avLst/>
              <a:gdLst/>
              <a:ahLst/>
              <a:cxnLst/>
              <a:rect l="l" t="t" r="r" b="b"/>
              <a:pathLst>
                <a:path w="38" h="36" extrusionOk="0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7510744" y="4093788"/>
              <a:ext cx="161890" cy="187283"/>
            </a:xfrm>
            <a:custGeom>
              <a:avLst/>
              <a:gdLst/>
              <a:ahLst/>
              <a:cxnLst/>
              <a:rect l="l" t="t" r="r" b="b"/>
              <a:pathLst>
                <a:path w="102" h="118" extrusionOk="0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7966258" y="4022367"/>
              <a:ext cx="199981" cy="336473"/>
            </a:xfrm>
            <a:custGeom>
              <a:avLst/>
              <a:gdLst/>
              <a:ahLst/>
              <a:cxnLst/>
              <a:rect l="l" t="t" r="r" b="b"/>
              <a:pathLst>
                <a:path w="126" h="212" extrusionOk="0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8063074" y="4252502"/>
              <a:ext cx="506302" cy="558673"/>
            </a:xfrm>
            <a:custGeom>
              <a:avLst/>
              <a:gdLst/>
              <a:ahLst/>
              <a:cxnLst/>
              <a:rect l="l" t="t" r="r" b="b"/>
              <a:pathLst>
                <a:path w="319" h="352" extrusionOk="0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8036093" y="4298528"/>
              <a:ext cx="195219" cy="265052"/>
            </a:xfrm>
            <a:custGeom>
              <a:avLst/>
              <a:gdLst/>
              <a:ahLst/>
              <a:cxnLst/>
              <a:rect l="l" t="t" r="r" b="b"/>
              <a:pathLst>
                <a:path w="123" h="167" extrusionOk="0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5634727" y="4035063"/>
              <a:ext cx="323780" cy="506297"/>
            </a:xfrm>
            <a:custGeom>
              <a:avLst/>
              <a:gdLst/>
              <a:ahLst/>
              <a:cxnLst/>
              <a:rect l="l" t="t" r="r" b="b"/>
              <a:pathLst>
                <a:path w="204" h="319" extrusionOk="0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5461729" y="4071568"/>
              <a:ext cx="87293" cy="90466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5523627" y="3711287"/>
              <a:ext cx="276165" cy="99989"/>
            </a:xfrm>
            <a:custGeom>
              <a:avLst/>
              <a:gdLst/>
              <a:ahLst/>
              <a:cxnLst/>
              <a:rect l="l" t="t" r="r" b="b"/>
              <a:pathLst>
                <a:path w="174" h="63" extrusionOk="0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8021808" y="2874865"/>
              <a:ext cx="155541" cy="74595"/>
            </a:xfrm>
            <a:custGeom>
              <a:avLst/>
              <a:gdLst/>
              <a:ahLst/>
              <a:cxnLst/>
              <a:rect l="l" t="t" r="r" b="b"/>
              <a:pathLst>
                <a:path w="98" h="47" extrusionOk="0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7877377" y="2763765"/>
              <a:ext cx="207917" cy="223786"/>
            </a:xfrm>
            <a:custGeom>
              <a:avLst/>
              <a:gdLst/>
              <a:ahLst/>
              <a:cxnLst/>
              <a:rect l="l" t="t" r="r" b="b"/>
              <a:pathLst>
                <a:path w="131" h="141" extrusionOk="0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8842367" y="4027128"/>
              <a:ext cx="44440" cy="53963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980542" y="2730435"/>
              <a:ext cx="39679" cy="38091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7918644" y="2685995"/>
              <a:ext cx="61898" cy="82531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5852168" y="3811277"/>
              <a:ext cx="95230" cy="68247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7515506" y="3290696"/>
              <a:ext cx="536459" cy="545976"/>
            </a:xfrm>
            <a:custGeom>
              <a:avLst/>
              <a:gdLst/>
              <a:ahLst/>
              <a:cxnLst/>
              <a:rect l="l" t="t" r="r" b="b"/>
              <a:pathLst>
                <a:path w="338" h="344" extrusionOk="0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5582352" y="4369951"/>
              <a:ext cx="152367" cy="192044"/>
            </a:xfrm>
            <a:custGeom>
              <a:avLst/>
              <a:gdLst/>
              <a:ahLst/>
              <a:cxnLst/>
              <a:rect l="l" t="t" r="r" b="b"/>
              <a:pathLst>
                <a:path w="96" h="121" extrusionOk="0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8370982" y="3457344"/>
              <a:ext cx="330128" cy="288859"/>
            </a:xfrm>
            <a:custGeom>
              <a:avLst/>
              <a:gdLst/>
              <a:ahLst/>
              <a:cxnLst/>
              <a:rect l="l" t="t" r="r" b="b"/>
              <a:pathLst>
                <a:path w="208" h="182" extrusionOk="0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8697936" y="3868414"/>
              <a:ext cx="182523" cy="166649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8239248" y="2633620"/>
              <a:ext cx="103165" cy="60312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8615403" y="3958881"/>
              <a:ext cx="393615" cy="349171"/>
            </a:xfrm>
            <a:custGeom>
              <a:avLst/>
              <a:gdLst/>
              <a:ahLst/>
              <a:cxnLst/>
              <a:rect l="l" t="t" r="r" b="b"/>
              <a:pathLst>
                <a:path w="248" h="220" extrusionOk="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8139258" y="2354283"/>
              <a:ext cx="252357" cy="272988"/>
            </a:xfrm>
            <a:custGeom>
              <a:avLst/>
              <a:gdLst/>
              <a:ahLst/>
              <a:cxnLst/>
              <a:rect l="l" t="t" r="r" b="b"/>
              <a:pathLst>
                <a:path w="159" h="172" extrusionOk="0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7974193" y="4341382"/>
              <a:ext cx="149193" cy="190457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7569470" y="2757417"/>
              <a:ext cx="44440" cy="38091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7605973" y="2660600"/>
              <a:ext cx="171413" cy="247593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8702698" y="3097064"/>
              <a:ext cx="174587" cy="74595"/>
            </a:xfrm>
            <a:custGeom>
              <a:avLst/>
              <a:gdLst/>
              <a:ahLst/>
              <a:cxnLst/>
              <a:rect l="l" t="t" r="r" b="b"/>
              <a:pathLst>
                <a:path w="110" h="47" extrusionOk="0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653588" y="4076329"/>
              <a:ext cx="115862" cy="192044"/>
            </a:xfrm>
            <a:custGeom>
              <a:avLst/>
              <a:gdLst/>
              <a:ahLst/>
              <a:cxnLst/>
              <a:rect l="l" t="t" r="r" b="b"/>
              <a:pathLst>
                <a:path w="73" h="121" extrusionOk="0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7339332" y="4031889"/>
              <a:ext cx="192045" cy="158714"/>
            </a:xfrm>
            <a:custGeom>
              <a:avLst/>
              <a:gdLst/>
              <a:ahLst/>
              <a:cxnLst/>
              <a:rect l="l" t="t" r="r" b="b"/>
              <a:pathLst>
                <a:path w="121" h="100" extrusionOk="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7293304" y="3992211"/>
              <a:ext cx="80944" cy="22220"/>
            </a:xfrm>
            <a:custGeom>
              <a:avLst/>
              <a:gdLst/>
              <a:ahLst/>
              <a:cxnLst/>
              <a:rect l="l" t="t" r="r" b="b"/>
              <a:pathLst>
                <a:path w="51" h="14" extrusionOk="0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7298065" y="4030302"/>
              <a:ext cx="79358" cy="47614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7986891" y="4342968"/>
              <a:ext cx="53963" cy="38091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329716" y="3333548"/>
              <a:ext cx="69835" cy="22220"/>
            </a:xfrm>
            <a:custGeom>
              <a:avLst/>
              <a:gdLst/>
              <a:ahLst/>
              <a:cxnLst/>
              <a:rect l="l" t="t" r="r" b="b"/>
              <a:pathLst>
                <a:path w="44" h="14" extrusionOk="0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234487" y="3149439"/>
              <a:ext cx="153954" cy="161888"/>
            </a:xfrm>
            <a:custGeom>
              <a:avLst/>
              <a:gdLst/>
              <a:ahLst/>
              <a:cxnLst/>
              <a:rect l="l" t="t" r="r" b="b"/>
              <a:pathLst>
                <a:path w="97" h="102" extrusionOk="0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485443" y="2055901"/>
              <a:ext cx="1057044" cy="566608"/>
            </a:xfrm>
            <a:custGeom>
              <a:avLst/>
              <a:gdLst/>
              <a:ahLst/>
              <a:cxnLst/>
              <a:rect l="l" t="t" r="r" b="b"/>
              <a:pathLst>
                <a:path w="666" h="357" extrusionOk="0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304600" y="3873175"/>
              <a:ext cx="109514" cy="122209"/>
            </a:xfrm>
            <a:custGeom>
              <a:avLst/>
              <a:gdLst/>
              <a:ahLst/>
              <a:cxnLst/>
              <a:rect l="l" t="t" r="r" b="b"/>
              <a:pathLst>
                <a:path w="69" h="77" extrusionOk="0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6106113" y="4158860"/>
              <a:ext cx="126972" cy="214263"/>
            </a:xfrm>
            <a:custGeom>
              <a:avLst/>
              <a:gdLst/>
              <a:ahLst/>
              <a:cxnLst/>
              <a:rect l="l" t="t" r="r" b="b"/>
              <a:pathLst>
                <a:path w="80" h="135" extrusionOk="0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5380783" y="3927138"/>
              <a:ext cx="165064" cy="92054"/>
            </a:xfrm>
            <a:custGeom>
              <a:avLst/>
              <a:gdLst/>
              <a:ahLst/>
              <a:cxnLst/>
              <a:rect l="l" t="t" r="r" b="b"/>
              <a:pathLst>
                <a:path w="104" h="58" extrusionOk="0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8066248" y="3011359"/>
              <a:ext cx="136495" cy="117448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5785508" y="3809689"/>
              <a:ext cx="77770" cy="57137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8121799" y="2947874"/>
              <a:ext cx="150779" cy="84118"/>
            </a:xfrm>
            <a:custGeom>
              <a:avLst/>
              <a:gdLst/>
              <a:ahLst/>
              <a:cxnLst/>
              <a:rect l="l" t="t" r="r" b="b"/>
              <a:pathLst>
                <a:path w="95" h="53" extrusionOk="0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10896145" y="4693727"/>
              <a:ext cx="47614" cy="26981"/>
            </a:xfrm>
            <a:custGeom>
              <a:avLst/>
              <a:gdLst/>
              <a:ahLst/>
              <a:cxnLst/>
              <a:rect l="l" t="t" r="r" b="b"/>
              <a:pathLst>
                <a:path w="30" h="17" extrusionOk="0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1013594" y="4679443"/>
              <a:ext cx="46027" cy="44440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10839008" y="4655635"/>
              <a:ext cx="65073" cy="28568"/>
            </a:xfrm>
            <a:custGeom>
              <a:avLst/>
              <a:gdLst/>
              <a:ahLst/>
              <a:cxnLst/>
              <a:rect l="l" t="t" r="r" b="b"/>
              <a:pathLst>
                <a:path w="41" h="18" extrusionOk="0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10923126" y="4655635"/>
              <a:ext cx="80944" cy="25394"/>
            </a:xfrm>
            <a:custGeom>
              <a:avLst/>
              <a:gdLst/>
              <a:ahLst/>
              <a:cxnLst/>
              <a:rect l="l" t="t" r="r" b="b"/>
              <a:pathLst>
                <a:path w="51" h="16" extrusionOk="0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10542209" y="4588976"/>
              <a:ext cx="271403" cy="85705"/>
            </a:xfrm>
            <a:custGeom>
              <a:avLst/>
              <a:gdLst/>
              <a:ahLst/>
              <a:cxnLst/>
              <a:rect l="l" t="t" r="r" b="b"/>
              <a:pathLst>
                <a:path w="171" h="54" extrusionOk="0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1307217" y="4574691"/>
              <a:ext cx="17458" cy="44440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1094539" y="4506444"/>
              <a:ext cx="33330" cy="19046"/>
            </a:xfrm>
            <a:custGeom>
              <a:avLst/>
              <a:gdLst/>
              <a:ahLst/>
              <a:cxnLst/>
              <a:rect l="l" t="t" r="r" b="b"/>
              <a:pathLst>
                <a:path w="21" h="12" extrusionOk="0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1145327" y="4495334"/>
              <a:ext cx="77770" cy="31743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1218336" y="4422325"/>
              <a:ext cx="277751" cy="265052"/>
            </a:xfrm>
            <a:custGeom>
              <a:avLst/>
              <a:gdLst/>
              <a:ahLst/>
              <a:cxnLst/>
              <a:rect l="l" t="t" r="r" b="b"/>
              <a:pathLst>
                <a:path w="175" h="167" extrusionOk="0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0904081" y="4362014"/>
              <a:ext cx="173000" cy="220612"/>
            </a:xfrm>
            <a:custGeom>
              <a:avLst/>
              <a:gdLst/>
              <a:ahLst/>
              <a:cxnLst/>
              <a:rect l="l" t="t" r="r" b="b"/>
              <a:pathLst>
                <a:path w="109" h="139" extrusionOk="0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1135805" y="4346143"/>
              <a:ext cx="33330" cy="92054"/>
            </a:xfrm>
            <a:custGeom>
              <a:avLst/>
              <a:gdLst/>
              <a:ahLst/>
              <a:cxnLst/>
              <a:rect l="l" t="t" r="r" b="b"/>
              <a:pathLst>
                <a:path w="21" h="58" extrusionOk="0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0642200" y="4281071"/>
              <a:ext cx="268228" cy="253942"/>
            </a:xfrm>
            <a:custGeom>
              <a:avLst/>
              <a:gdLst/>
              <a:ahLst/>
              <a:cxnLst/>
              <a:rect l="l" t="t" r="r" b="b"/>
              <a:pathLst>
                <a:path w="169" h="160" extrusionOk="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0275567" y="4244565"/>
              <a:ext cx="290449" cy="344409"/>
            </a:xfrm>
            <a:custGeom>
              <a:avLst/>
              <a:gdLst/>
              <a:ahLst/>
              <a:cxnLst/>
              <a:rect l="l" t="t" r="r" b="b"/>
              <a:pathLst>
                <a:path w="183" h="217" extrusionOk="0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9512147" y="3339896"/>
              <a:ext cx="736440" cy="831661"/>
            </a:xfrm>
            <a:custGeom>
              <a:avLst/>
              <a:gdLst/>
              <a:ahLst/>
              <a:cxnLst/>
              <a:rect l="l" t="t" r="r" b="b"/>
              <a:pathLst>
                <a:path w="464" h="524" extrusionOk="0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7512332" y="2759003"/>
              <a:ext cx="92055" cy="99989"/>
            </a:xfrm>
            <a:custGeom>
              <a:avLst/>
              <a:gdLst/>
              <a:ahLst/>
              <a:cxnLst/>
              <a:rect l="l" t="t" r="r" b="b"/>
              <a:pathLst>
                <a:path w="58" h="63" extrusionOk="0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8826495" y="3212925"/>
              <a:ext cx="549155" cy="441225"/>
            </a:xfrm>
            <a:custGeom>
              <a:avLst/>
              <a:gdLst/>
              <a:ahLst/>
              <a:cxnLst/>
              <a:rect l="l" t="t" r="r" b="b"/>
              <a:pathLst>
                <a:path w="346" h="278" extrusionOk="0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8720156" y="3282759"/>
              <a:ext cx="261880" cy="250768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7250451" y="2446337"/>
              <a:ext cx="214265" cy="80943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8612229" y="3406556"/>
              <a:ext cx="34918" cy="114274"/>
            </a:xfrm>
            <a:custGeom>
              <a:avLst/>
              <a:gdLst/>
              <a:ahLst/>
              <a:cxnLst/>
              <a:rect l="l" t="t" r="r" b="b"/>
              <a:pathLst>
                <a:path w="22" h="72" extrusionOk="0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8048790" y="3257365"/>
              <a:ext cx="76183" cy="49201"/>
            </a:xfrm>
            <a:custGeom>
              <a:avLst/>
              <a:gdLst/>
              <a:ahLst/>
              <a:cxnLst/>
              <a:rect l="l" t="t" r="r" b="b"/>
              <a:pathLst>
                <a:path w="48" h="31" extrusionOk="0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7939276" y="3168485"/>
              <a:ext cx="41266" cy="68247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7899598" y="2992314"/>
              <a:ext cx="293623" cy="274575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5682343" y="3852543"/>
              <a:ext cx="55550" cy="25394"/>
            </a:xfrm>
            <a:custGeom>
              <a:avLst/>
              <a:gdLst/>
              <a:ahLst/>
              <a:cxnLst/>
              <a:rect l="l" t="t" r="r" b="b"/>
              <a:pathLst>
                <a:path w="35" h="16" extrusionOk="0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8634450" y="3403382"/>
              <a:ext cx="99991" cy="126971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1086603" y="3374813"/>
              <a:ext cx="53963" cy="49201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1013594" y="3162137"/>
              <a:ext cx="250771" cy="311079"/>
            </a:xfrm>
            <a:custGeom>
              <a:avLst/>
              <a:gdLst/>
              <a:ahLst/>
              <a:cxnLst/>
              <a:rect l="l" t="t" r="r" b="b"/>
              <a:pathLst>
                <a:path w="158" h="196" extrusionOk="0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1119934" y="3038340"/>
              <a:ext cx="131733" cy="117448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8826495" y="2752654"/>
              <a:ext cx="944356" cy="431702"/>
            </a:xfrm>
            <a:custGeom>
              <a:avLst/>
              <a:gdLst/>
              <a:ahLst/>
              <a:cxnLst/>
              <a:rect l="l" t="t" r="r" b="b"/>
              <a:pathLst>
                <a:path w="595" h="272" extrusionOk="0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8642386" y="4244565"/>
              <a:ext cx="212679" cy="307905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9447073" y="3104999"/>
              <a:ext cx="239660" cy="120622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0445393" y="3971578"/>
              <a:ext cx="139670" cy="123797"/>
            </a:xfrm>
            <a:custGeom>
              <a:avLst/>
              <a:gdLst/>
              <a:ahLst/>
              <a:cxnLst/>
              <a:rect l="l" t="t" r="r" b="b"/>
              <a:pathLst>
                <a:path w="88" h="78" extrusionOk="0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10873925" y="3246256"/>
              <a:ext cx="109514" cy="126971"/>
            </a:xfrm>
            <a:custGeom>
              <a:avLst/>
              <a:gdLst/>
              <a:ahLst/>
              <a:cxnLst/>
              <a:rect l="l" t="t" r="r" b="b"/>
              <a:pathLst>
                <a:path w="69" h="80" extrusionOk="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8934422" y="3503372"/>
              <a:ext cx="49201" cy="47614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0358099" y="3731920"/>
              <a:ext cx="219027" cy="260291"/>
            </a:xfrm>
            <a:custGeom>
              <a:avLst/>
              <a:gdLst/>
              <a:ahLst/>
              <a:cxnLst/>
              <a:rect l="l" t="t" r="r" b="b"/>
              <a:pathLst>
                <a:path w="138" h="164" extrusionOk="0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8628101" y="3365290"/>
              <a:ext cx="34918" cy="47614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7434561" y="4154099"/>
              <a:ext cx="104753" cy="126971"/>
            </a:xfrm>
            <a:custGeom>
              <a:avLst/>
              <a:gdLst/>
              <a:ahLst/>
              <a:cxnLst/>
              <a:rect l="l" t="t" r="r" b="b"/>
              <a:pathLst>
                <a:path w="66" h="80" extrusionOk="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7980542" y="3409730"/>
              <a:ext cx="412660" cy="409482"/>
            </a:xfrm>
            <a:custGeom>
              <a:avLst/>
              <a:gdLst/>
              <a:ahLst/>
              <a:cxnLst/>
              <a:rect l="l" t="t" r="r" b="b"/>
              <a:pathLst>
                <a:path w="260" h="258" extrusionOk="0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9856558" y="4114420"/>
              <a:ext cx="57137" cy="115860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8431294" y="5276207"/>
              <a:ext cx="60312" cy="6031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8204331" y="2724086"/>
              <a:ext cx="125384" cy="6983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7872615" y="2903434"/>
              <a:ext cx="11110" cy="20633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8202744" y="2679646"/>
              <a:ext cx="158716" cy="65073"/>
            </a:xfrm>
            <a:custGeom>
              <a:avLst/>
              <a:gdLst/>
              <a:ahLst/>
              <a:cxnLst/>
              <a:rect l="l" t="t" r="r" b="b"/>
              <a:pathLst>
                <a:path w="100" h="41" extrusionOk="0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294891" y="3331961"/>
              <a:ext cx="415834" cy="431702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8363047" y="2952635"/>
              <a:ext cx="87293" cy="87292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8867762" y="4774670"/>
              <a:ext cx="203156" cy="409482"/>
            </a:xfrm>
            <a:custGeom>
              <a:avLst/>
              <a:gdLst/>
              <a:ahLst/>
              <a:cxnLst/>
              <a:rect l="l" t="t" r="r" b="b"/>
              <a:pathLst>
                <a:path w="128" h="258" extrusionOk="0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768141" y="3424015"/>
              <a:ext cx="704696" cy="549151"/>
            </a:xfrm>
            <a:custGeom>
              <a:avLst/>
              <a:gdLst/>
              <a:ahLst/>
              <a:cxnLst/>
              <a:rect l="l" t="t" r="r" b="b"/>
              <a:pathLst>
                <a:path w="444" h="346" extrusionOk="0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8239248" y="3133569"/>
              <a:ext cx="60312" cy="46027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418690" y="3657325"/>
              <a:ext cx="433293" cy="449160"/>
            </a:xfrm>
            <a:custGeom>
              <a:avLst/>
              <a:gdLst/>
              <a:ahLst/>
              <a:cxnLst/>
              <a:rect l="l" t="t" r="r" b="b"/>
              <a:pathLst>
                <a:path w="273" h="283" extrusionOk="0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0148595" y="3555747"/>
              <a:ext cx="233311" cy="555498"/>
            </a:xfrm>
            <a:custGeom>
              <a:avLst/>
              <a:gdLst/>
              <a:ahLst/>
              <a:cxnLst/>
              <a:rect l="l" t="t" r="r" b="b"/>
              <a:pathLst>
                <a:path w="147" h="350" extrusionOk="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8186872" y="3098651"/>
              <a:ext cx="44440" cy="49201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9778788" y="2847883"/>
              <a:ext cx="790403" cy="307905"/>
            </a:xfrm>
            <a:custGeom>
              <a:avLst/>
              <a:gdLst/>
              <a:ahLst/>
              <a:cxnLst/>
              <a:rect l="l" t="t" r="r" b="b"/>
              <a:pathLst>
                <a:path w="498" h="194" extrusionOk="0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8536046" y="4722296"/>
              <a:ext cx="279339" cy="496774"/>
            </a:xfrm>
            <a:custGeom>
              <a:avLst/>
              <a:gdLst/>
              <a:ahLst/>
              <a:cxnLst/>
              <a:rect l="l" t="t" r="r" b="b"/>
              <a:pathLst>
                <a:path w="176" h="313" extrusionOk="0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7293304" y="3584315"/>
              <a:ext cx="319018" cy="385674"/>
            </a:xfrm>
            <a:custGeom>
              <a:avLst/>
              <a:gdLst/>
              <a:ahLst/>
              <a:cxnLst/>
              <a:rect l="l" t="t" r="r" b="b"/>
              <a:pathLst>
                <a:path w="201" h="243" extrusionOk="0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8602706" y="4688965"/>
              <a:ext cx="80944" cy="230135"/>
            </a:xfrm>
            <a:custGeom>
              <a:avLst/>
              <a:gdLst/>
              <a:ahLst/>
              <a:cxnLst/>
              <a:rect l="l" t="t" r="r" b="b"/>
              <a:pathLst>
                <a:path w="51" h="145" extrusionOk="0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10400953" y="4211236"/>
              <a:ext cx="115862" cy="163475"/>
            </a:xfrm>
            <a:custGeom>
              <a:avLst/>
              <a:gdLst/>
              <a:ahLst/>
              <a:cxnLst/>
              <a:rect l="l" t="t" r="r" b="b"/>
              <a:pathLst>
                <a:path w="73" h="103" extrusionOk="0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10661246" y="4201713"/>
              <a:ext cx="249183" cy="187283"/>
            </a:xfrm>
            <a:custGeom>
              <a:avLst/>
              <a:gdLst/>
              <a:ahLst/>
              <a:cxnLst/>
              <a:rect l="l" t="t" r="r" b="b"/>
              <a:pathLst>
                <a:path w="157" h="118" extrusionOk="0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8048790" y="4922275"/>
              <a:ext cx="349174" cy="365042"/>
            </a:xfrm>
            <a:custGeom>
              <a:avLst/>
              <a:gdLst/>
              <a:ahLst/>
              <a:cxnLst/>
              <a:rect l="l" t="t" r="r" b="b"/>
              <a:pathLst>
                <a:path w="220" h="230" extrusionOk="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7747231" y="3701764"/>
              <a:ext cx="409485" cy="357106"/>
            </a:xfrm>
            <a:custGeom>
              <a:avLst/>
              <a:gdLst/>
              <a:ahLst/>
              <a:cxnLst/>
              <a:rect l="l" t="t" r="r" b="b"/>
              <a:pathLst>
                <a:path w="258" h="225" extrusionOk="0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7810717" y="3992211"/>
              <a:ext cx="315844" cy="290446"/>
            </a:xfrm>
            <a:custGeom>
              <a:avLst/>
              <a:gdLst/>
              <a:ahLst/>
              <a:cxnLst/>
              <a:rect l="l" t="t" r="r" b="b"/>
              <a:pathLst>
                <a:path w="199" h="183" extrusionOk="0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420462" y="3958881"/>
              <a:ext cx="125384" cy="128558"/>
            </a:xfrm>
            <a:custGeom>
              <a:avLst/>
              <a:gdLst/>
              <a:ahLst/>
              <a:cxnLst/>
              <a:rect l="l" t="t" r="r" b="b"/>
              <a:pathLst>
                <a:path w="79" h="81" extrusionOk="0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7844047" y="2327301"/>
              <a:ext cx="495192" cy="349171"/>
            </a:xfrm>
            <a:custGeom>
              <a:avLst/>
              <a:gdLst/>
              <a:ahLst/>
              <a:cxnLst/>
              <a:rect l="l" t="t" r="r" b="b"/>
              <a:pathLst>
                <a:path w="312" h="220" extrusionOk="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8094817" y="2157478"/>
              <a:ext cx="68247" cy="20633"/>
            </a:xfrm>
            <a:custGeom>
              <a:avLst/>
              <a:gdLst/>
              <a:ahLst/>
              <a:cxnLst/>
              <a:rect l="l" t="t" r="r" b="b"/>
              <a:pathLst>
                <a:path w="43" h="13" extrusionOk="0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7913882" y="2122560"/>
              <a:ext cx="188871" cy="73008"/>
            </a:xfrm>
            <a:custGeom>
              <a:avLst/>
              <a:gdLst/>
              <a:ahLst/>
              <a:cxnLst/>
              <a:rect l="l" t="t" r="r" b="b"/>
              <a:pathLst>
                <a:path w="119" h="46" extrusionOk="0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8026570" y="2109864"/>
              <a:ext cx="166651" cy="26981"/>
            </a:xfrm>
            <a:custGeom>
              <a:avLst/>
              <a:gdLst/>
              <a:ahLst/>
              <a:cxnLst/>
              <a:rect l="l" t="t" r="r" b="b"/>
              <a:pathLst>
                <a:path w="105" h="17" extrusionOk="0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9796247" y="3492261"/>
              <a:ext cx="220614" cy="122209"/>
            </a:xfrm>
            <a:custGeom>
              <a:avLst/>
              <a:gdLst/>
              <a:ahLst/>
              <a:cxnLst/>
              <a:rect l="l" t="t" r="r" b="b"/>
              <a:pathLst>
                <a:path w="139" h="77" extrusionOk="0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9104247" y="3658912"/>
              <a:ext cx="193633" cy="250768"/>
            </a:xfrm>
            <a:custGeom>
              <a:avLst/>
              <a:gdLst/>
              <a:ahLst/>
              <a:cxnLst/>
              <a:rect l="l" t="t" r="r" b="b"/>
              <a:pathLst>
                <a:path w="122" h="158" extrusionOk="0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9189953" y="3614472"/>
              <a:ext cx="9523" cy="20633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9297880" y="3290696"/>
              <a:ext cx="393615" cy="404720"/>
            </a:xfrm>
            <a:custGeom>
              <a:avLst/>
              <a:gdLst/>
              <a:ahLst/>
              <a:cxnLst/>
              <a:rect l="l" t="t" r="r" b="b"/>
              <a:pathLst>
                <a:path w="248" h="255" extrusionOk="0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536324" y="4120769"/>
              <a:ext cx="150779" cy="73008"/>
            </a:xfrm>
            <a:custGeom>
              <a:avLst/>
              <a:gdLst/>
              <a:ahLst/>
              <a:cxnLst/>
              <a:rect l="l" t="t" r="r" b="b"/>
              <a:pathLst>
                <a:path w="95" h="46" extrusionOk="0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572829" y="4412803"/>
              <a:ext cx="350760" cy="552325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10981852" y="4117594"/>
              <a:ext cx="122210" cy="125383"/>
            </a:xfrm>
            <a:custGeom>
              <a:avLst/>
              <a:gdLst/>
              <a:ahLst/>
              <a:cxnLst/>
              <a:rect l="l" t="t" r="r" b="b"/>
              <a:pathLst>
                <a:path w="77" h="79" extrusionOk="0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10986613" y="4071568"/>
              <a:ext cx="41266" cy="68247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0851704" y="4066806"/>
              <a:ext cx="61898" cy="92054"/>
            </a:xfrm>
            <a:custGeom>
              <a:avLst/>
              <a:gdLst/>
              <a:ahLst/>
              <a:cxnLst/>
              <a:rect l="l" t="t" r="r" b="b"/>
              <a:pathLst>
                <a:path w="39" h="58" extrusionOk="0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10967567" y="4052523"/>
              <a:ext cx="34918" cy="42852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11027878" y="4031889"/>
              <a:ext cx="44440" cy="73008"/>
            </a:xfrm>
            <a:custGeom>
              <a:avLst/>
              <a:gdLst/>
              <a:ahLst/>
              <a:cxnLst/>
              <a:rect l="l" t="t" r="r" b="b"/>
              <a:pathLst>
                <a:path w="28" h="46" extrusionOk="0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10919952" y="4004909"/>
              <a:ext cx="34918" cy="38091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896145" y="3852543"/>
              <a:ext cx="128559" cy="179346"/>
            </a:xfrm>
            <a:custGeom>
              <a:avLst/>
              <a:gdLst/>
              <a:ahLst/>
              <a:cxnLst/>
              <a:rect l="l" t="t" r="r" b="b"/>
              <a:pathLst>
                <a:path w="81" h="113" extrusionOk="0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1684960" y="4536600"/>
              <a:ext cx="111101" cy="65073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1483393" y="4488985"/>
              <a:ext cx="255532" cy="244419"/>
            </a:xfrm>
            <a:custGeom>
              <a:avLst/>
              <a:gdLst/>
              <a:ahLst/>
              <a:cxnLst/>
              <a:rect l="l" t="t" r="r" b="b"/>
              <a:pathLst>
                <a:path w="161" h="154" extrusionOk="0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1753208" y="4487399"/>
              <a:ext cx="61898" cy="68247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8058313" y="2766940"/>
              <a:ext cx="234899" cy="168237"/>
            </a:xfrm>
            <a:custGeom>
              <a:avLst/>
              <a:gdLst/>
              <a:ahLst/>
              <a:cxnLst/>
              <a:rect l="l" t="t" r="r" b="b"/>
              <a:pathLst>
                <a:path w="148" h="106" extrusionOk="0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10792979" y="3114522"/>
              <a:ext cx="120623" cy="160300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6104526" y="4995283"/>
              <a:ext cx="225376" cy="247593"/>
            </a:xfrm>
            <a:custGeom>
              <a:avLst/>
              <a:gdLst/>
              <a:ahLst/>
              <a:cxnLst/>
              <a:rect l="l" t="t" r="r" b="b"/>
              <a:pathLst>
                <a:path w="142" h="156" extrusionOk="0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8628101" y="3428776"/>
              <a:ext cx="15872" cy="36503"/>
            </a:xfrm>
            <a:custGeom>
              <a:avLst/>
              <a:gdLst/>
              <a:ahLst/>
              <a:cxnLst/>
              <a:rect l="l" t="t" r="r" b="b"/>
              <a:pathLst>
                <a:path w="10" h="23" extrusionOk="0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9053458" y="3623994"/>
              <a:ext cx="23807" cy="46027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8220203" y="2958983"/>
              <a:ext cx="226963" cy="134906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8512240" y="4444546"/>
              <a:ext cx="49201" cy="53963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7293304" y="3576381"/>
              <a:ext cx="223788" cy="201566"/>
            </a:xfrm>
            <a:custGeom>
              <a:avLst/>
              <a:gdLst/>
              <a:ahLst/>
              <a:cxnLst/>
              <a:rect l="l" t="t" r="r" b="b"/>
              <a:pathLst>
                <a:path w="141" h="127" extrusionOk="0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8631275" y="3439887"/>
              <a:ext cx="560265" cy="477728"/>
            </a:xfrm>
            <a:custGeom>
              <a:avLst/>
              <a:gdLst/>
              <a:ahLst/>
              <a:cxnLst/>
              <a:rect l="l" t="t" r="r" b="b"/>
              <a:pathLst>
                <a:path w="353" h="301" extrusionOk="0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8320193" y="3746204"/>
              <a:ext cx="428532" cy="404720"/>
            </a:xfrm>
            <a:custGeom>
              <a:avLst/>
              <a:gdLst/>
              <a:ahLst/>
              <a:cxnLst/>
              <a:rect l="l" t="t" r="r" b="b"/>
              <a:pathLst>
                <a:path w="270" h="255" extrusionOk="0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8374157" y="4041412"/>
              <a:ext cx="304734" cy="263465"/>
            </a:xfrm>
            <a:custGeom>
              <a:avLst/>
              <a:gdLst/>
              <a:ahLst/>
              <a:cxnLst/>
              <a:rect l="l" t="t" r="r" b="b"/>
              <a:pathLst>
                <a:path w="192" h="166" extrusionOk="0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7275846" y="3909680"/>
              <a:ext cx="160302" cy="128558"/>
            </a:xfrm>
            <a:custGeom>
              <a:avLst/>
              <a:gdLst/>
              <a:ahLst/>
              <a:cxnLst/>
              <a:rect l="l" t="t" r="r" b="b"/>
              <a:pathLst>
                <a:path w="101" h="81" extrusionOk="0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7388534" y="4108072"/>
              <a:ext cx="79358" cy="98403"/>
            </a:xfrm>
            <a:custGeom>
              <a:avLst/>
              <a:gdLst/>
              <a:ahLst/>
              <a:cxnLst/>
              <a:rect l="l" t="t" r="r" b="b"/>
              <a:pathLst>
                <a:path w="50" h="62" extrusionOk="0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358563" y="3976339"/>
              <a:ext cx="63486" cy="38091"/>
            </a:xfrm>
            <a:custGeom>
              <a:avLst/>
              <a:gdLst/>
              <a:ahLst/>
              <a:cxnLst/>
              <a:rect l="l" t="t" r="r" b="b"/>
              <a:pathLst>
                <a:path w="40" h="24" extrusionOk="0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8186872" y="3020882"/>
              <a:ext cx="107927" cy="115860"/>
            </a:xfrm>
            <a:custGeom>
              <a:avLst/>
              <a:gdLst/>
              <a:ahLst/>
              <a:cxnLst/>
              <a:rect l="l" t="t" r="r" b="b"/>
              <a:pathLst>
                <a:path w="68" h="73" extrusionOk="0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193406" y="4228695"/>
              <a:ext cx="111101" cy="128558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8134497" y="2920891"/>
              <a:ext cx="130146" cy="52375"/>
            </a:xfrm>
            <a:custGeom>
              <a:avLst/>
              <a:gdLst/>
              <a:ahLst/>
              <a:cxnLst/>
              <a:rect l="l" t="t" r="r" b="b"/>
              <a:pathLst>
                <a:path w="82" h="33" extrusionOk="0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8064662" y="3000249"/>
              <a:ext cx="66660" cy="41266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7977368" y="2381264"/>
              <a:ext cx="241248" cy="371391"/>
            </a:xfrm>
            <a:custGeom>
              <a:avLst/>
              <a:gdLst/>
              <a:ahLst/>
              <a:cxnLst/>
              <a:rect l="l" t="t" r="r" b="b"/>
              <a:pathLst>
                <a:path w="152" h="234" extrusionOk="0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8532871" y="5185740"/>
              <a:ext cx="34918" cy="49201"/>
            </a:xfrm>
            <a:custGeom>
              <a:avLst/>
              <a:gdLst/>
              <a:ahLst/>
              <a:cxnLst/>
              <a:rect l="l" t="t" r="r" b="b"/>
              <a:pathLst>
                <a:path w="22" h="31" extrusionOk="0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8640798" y="3287521"/>
              <a:ext cx="152367" cy="149191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8097991" y="3704939"/>
              <a:ext cx="271403" cy="482490"/>
            </a:xfrm>
            <a:custGeom>
              <a:avLst/>
              <a:gdLst/>
              <a:ahLst/>
              <a:cxnLst/>
              <a:rect l="l" t="t" r="r" b="b"/>
              <a:pathLst>
                <a:path w="171" h="304" extrusionOk="0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7737708" y="4077915"/>
              <a:ext cx="52375" cy="153952"/>
            </a:xfrm>
            <a:custGeom>
              <a:avLst/>
              <a:gdLst/>
              <a:ahLst/>
              <a:cxnLst/>
              <a:rect l="l" t="t" r="r" b="b"/>
              <a:pathLst>
                <a:path w="33" h="97" extrusionOk="0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0294613" y="3795405"/>
              <a:ext cx="230137" cy="444399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9402632" y="3174834"/>
              <a:ext cx="201568" cy="126971"/>
            </a:xfrm>
            <a:custGeom>
              <a:avLst/>
              <a:gdLst/>
              <a:ahLst/>
              <a:cxnLst/>
              <a:rect l="l" t="t" r="r" b="b"/>
              <a:pathLst>
                <a:path w="127" h="80" extrusionOk="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9016955" y="3120871"/>
              <a:ext cx="376155" cy="225374"/>
            </a:xfrm>
            <a:custGeom>
              <a:avLst/>
              <a:gdLst/>
              <a:ahLst/>
              <a:cxnLst/>
              <a:rect l="l" t="t" r="r" b="b"/>
              <a:pathLst>
                <a:path w="237" h="142" extrusionOk="0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1058035" y="4661983"/>
              <a:ext cx="63486" cy="31743"/>
            </a:xfrm>
            <a:custGeom>
              <a:avLst/>
              <a:gdLst/>
              <a:ahLst/>
              <a:cxnLst/>
              <a:rect l="l" t="t" r="r" b="b"/>
              <a:pathLst>
                <a:path w="40" h="20" extrusionOk="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7929753" y="3282759"/>
              <a:ext cx="101578" cy="214263"/>
            </a:xfrm>
            <a:custGeom>
              <a:avLst/>
              <a:gdLst/>
              <a:ahLst/>
              <a:cxnLst/>
              <a:rect l="l" t="t" r="r" b="b"/>
              <a:pathLst>
                <a:path w="64" h="135" extrusionOk="0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8383679" y="3143091"/>
              <a:ext cx="471385" cy="185695"/>
            </a:xfrm>
            <a:custGeom>
              <a:avLst/>
              <a:gdLst/>
              <a:ahLst/>
              <a:cxnLst/>
              <a:rect l="l" t="t" r="r" b="b"/>
              <a:pathLst>
                <a:path w="297" h="117" extrusionOk="0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8375744" y="3139916"/>
              <a:ext cx="71421" cy="58724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0864402" y="3647801"/>
              <a:ext cx="38092" cy="99989"/>
            </a:xfrm>
            <a:custGeom>
              <a:avLst/>
              <a:gdLst/>
              <a:ahLst/>
              <a:cxnLst/>
              <a:rect l="l" t="t" r="r" b="b"/>
              <a:pathLst>
                <a:path w="24" h="63" extrusionOk="0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8528110" y="4441371"/>
              <a:ext cx="280926" cy="323777"/>
            </a:xfrm>
            <a:custGeom>
              <a:avLst/>
              <a:gdLst/>
              <a:ahLst/>
              <a:cxnLst/>
              <a:rect l="l" t="t" r="r" b="b"/>
              <a:pathLst>
                <a:path w="177" h="204" extrusionOk="0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8528110" y="4282658"/>
              <a:ext cx="146018" cy="171411"/>
            </a:xfrm>
            <a:custGeom>
              <a:avLst/>
              <a:gdLst/>
              <a:ahLst/>
              <a:cxnLst/>
              <a:rect l="l" t="t" r="r" b="b"/>
              <a:pathLst>
                <a:path w="92" h="108" extrusionOk="0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8256707" y="2839947"/>
              <a:ext cx="417421" cy="234897"/>
            </a:xfrm>
            <a:custGeom>
              <a:avLst/>
              <a:gdLst/>
              <a:ahLst/>
              <a:cxnLst/>
              <a:rect l="l" t="t" r="r" b="b"/>
              <a:pathLst>
                <a:path w="263" h="148" extrusionOk="0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261655" y="5319059"/>
              <a:ext cx="131733" cy="147604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9075679" y="3038340"/>
              <a:ext cx="450752" cy="252354"/>
            </a:xfrm>
            <a:custGeom>
              <a:avLst/>
              <a:gdLst/>
              <a:ahLst/>
              <a:cxnLst/>
              <a:rect l="l" t="t" r="r" b="b"/>
              <a:pathLst>
                <a:path w="284" h="159" extrusionOk="0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793443" y="4044586"/>
              <a:ext cx="360283" cy="344409"/>
            </a:xfrm>
            <a:custGeom>
              <a:avLst/>
              <a:gdLst/>
              <a:ahLst/>
              <a:cxnLst/>
              <a:rect l="l" t="t" r="r" b="b"/>
              <a:pathLst>
                <a:path w="227" h="217" extrusionOk="0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10402540" y="3706525"/>
              <a:ext cx="230137" cy="444399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8864588" y="3836671"/>
              <a:ext cx="272990" cy="195218"/>
            </a:xfrm>
            <a:custGeom>
              <a:avLst/>
              <a:gdLst/>
              <a:ahLst/>
              <a:cxnLst/>
              <a:rect l="l" t="t" r="r" b="b"/>
              <a:pathLst>
                <a:path w="172" h="123" extrusionOk="0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8317018" y="4660396"/>
              <a:ext cx="311083" cy="292033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8402725" y="4879422"/>
              <a:ext cx="201568" cy="203153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8831256" y="4047761"/>
              <a:ext cx="263467" cy="414243"/>
            </a:xfrm>
            <a:custGeom>
              <a:avLst/>
              <a:gdLst/>
              <a:ahLst/>
              <a:cxnLst/>
              <a:rect l="l" t="t" r="r" b="b"/>
              <a:pathLst>
                <a:path w="166" h="261" extrusionOk="0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8226552" y="3106586"/>
              <a:ext cx="39679" cy="42852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8159891" y="5077814"/>
              <a:ext cx="428532" cy="385674"/>
            </a:xfrm>
            <a:custGeom>
              <a:avLst/>
              <a:gdLst/>
              <a:ahLst/>
              <a:cxnLst/>
              <a:rect l="l" t="t" r="r" b="b"/>
              <a:pathLst>
                <a:path w="270" h="243" extrusionOk="0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1691309" y="5633312"/>
              <a:ext cx="299972" cy="182521"/>
            </a:xfrm>
            <a:custGeom>
              <a:avLst/>
              <a:gdLst/>
              <a:ahLst/>
              <a:cxnLst/>
              <a:rect l="l" t="t" r="r" b="b"/>
              <a:pathLst>
                <a:path w="189" h="115" extrusionOk="0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12000805" y="5450792"/>
              <a:ext cx="171413" cy="217437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6048976" y="5987245"/>
              <a:ext cx="199981" cy="88880"/>
            </a:xfrm>
            <a:custGeom>
              <a:avLst/>
              <a:gdLst/>
              <a:ahLst/>
              <a:cxnLst/>
              <a:rect l="l" t="t" r="r" b="b"/>
              <a:pathLst>
                <a:path w="126" h="56" extrusionOk="0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891847" y="4942907"/>
              <a:ext cx="288862" cy="1082429"/>
            </a:xfrm>
            <a:custGeom>
              <a:avLst/>
              <a:gdLst/>
              <a:ahLst/>
              <a:cxnLst/>
              <a:rect l="l" t="t" r="r" b="b"/>
              <a:pathLst>
                <a:path w="182" h="682" extrusionOk="0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7815478" y="2806617"/>
              <a:ext cx="84119" cy="77769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504396" y="3135155"/>
              <a:ext cx="79358" cy="163475"/>
            </a:xfrm>
            <a:custGeom>
              <a:avLst/>
              <a:gdLst/>
              <a:ahLst/>
              <a:cxnLst/>
              <a:rect l="l" t="t" r="r" b="b"/>
              <a:pathLst>
                <a:path w="50" h="103" extrusionOk="0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0924714" y="2781223"/>
              <a:ext cx="219027" cy="244419"/>
            </a:xfrm>
            <a:custGeom>
              <a:avLst/>
              <a:gdLst/>
              <a:ahLst/>
              <a:cxnLst/>
              <a:rect l="l" t="t" r="r" b="b"/>
              <a:pathLst>
                <a:path w="138" h="154" extrusionOk="0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8180523" y="2757415"/>
              <a:ext cx="68247" cy="25394"/>
            </a:xfrm>
            <a:custGeom>
              <a:avLst/>
              <a:gdLst/>
              <a:ahLst/>
              <a:cxnLst/>
              <a:rect l="l" t="t" r="r" b="b"/>
              <a:pathLst>
                <a:path w="43" h="16" extrusionOk="0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0307310" y="2263815"/>
              <a:ext cx="74596" cy="14284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0346989" y="2224136"/>
              <a:ext cx="93642" cy="19046"/>
            </a:xfrm>
            <a:custGeom>
              <a:avLst/>
              <a:gdLst/>
              <a:ahLst/>
              <a:cxnLst/>
              <a:rect l="l" t="t" r="r" b="b"/>
              <a:pathLst>
                <a:path w="59" h="12" extrusionOk="0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0172403" y="2209853"/>
              <a:ext cx="161890" cy="34917"/>
            </a:xfrm>
            <a:custGeom>
              <a:avLst/>
              <a:gdLst/>
              <a:ahLst/>
              <a:cxnLst/>
              <a:rect l="l" t="t" r="r" b="b"/>
              <a:pathLst>
                <a:path w="102" h="22" extrusionOk="0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8701110" y="2190807"/>
              <a:ext cx="244422" cy="150778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8293212" y="2173348"/>
              <a:ext cx="3177484" cy="996722"/>
            </a:xfrm>
            <a:custGeom>
              <a:avLst/>
              <a:gdLst/>
              <a:ahLst/>
              <a:cxnLst/>
              <a:rect l="l" t="t" r="r" b="b"/>
              <a:pathLst>
                <a:path w="2002" h="628" extrusionOk="0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9439137" y="2136844"/>
              <a:ext cx="90467" cy="31743"/>
            </a:xfrm>
            <a:custGeom>
              <a:avLst/>
              <a:gdLst/>
              <a:ahLst/>
              <a:cxnLst/>
              <a:rect l="l" t="t" r="r" b="b"/>
              <a:pathLst>
                <a:path w="57" h="20" extrusionOk="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8474147" y="2105102"/>
              <a:ext cx="109514" cy="19046"/>
            </a:xfrm>
            <a:custGeom>
              <a:avLst/>
              <a:gdLst/>
              <a:ahLst/>
              <a:cxnLst/>
              <a:rect l="l" t="t" r="r" b="b"/>
              <a:pathLst>
                <a:path w="69" h="12" extrusionOk="0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9240743" y="2100340"/>
              <a:ext cx="184110" cy="50789"/>
            </a:xfrm>
            <a:custGeom>
              <a:avLst/>
              <a:gdLst/>
              <a:ahLst/>
              <a:cxnLst/>
              <a:rect l="l" t="t" r="r" b="b"/>
              <a:pathLst>
                <a:path w="116" h="32" extrusionOk="0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7512332" y="3092303"/>
              <a:ext cx="301559" cy="233309"/>
            </a:xfrm>
            <a:custGeom>
              <a:avLst/>
              <a:gdLst/>
              <a:ahLst/>
              <a:cxnLst/>
              <a:rect l="l" t="t" r="r" b="b"/>
              <a:pathLst>
                <a:path w="190" h="147" extrusionOk="0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7947212" y="3114522"/>
              <a:ext cx="25395" cy="47614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7632956" y="2874864"/>
              <a:ext cx="295211" cy="258703"/>
            </a:xfrm>
            <a:custGeom>
              <a:avLst/>
              <a:gdLst/>
              <a:ahLst/>
              <a:cxnLst/>
              <a:rect l="l" t="t" r="r" b="b"/>
              <a:pathLst>
                <a:path w="186" h="163" extrusionOk="0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685609" y="2925652"/>
              <a:ext cx="1455419" cy="728497"/>
            </a:xfrm>
            <a:custGeom>
              <a:avLst/>
              <a:gdLst/>
              <a:ahLst/>
              <a:cxnLst/>
              <a:rect l="l" t="t" r="r" b="b"/>
              <a:pathLst>
                <a:path w="917" h="459" extrusionOk="0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360243" y="2679646"/>
              <a:ext cx="68247" cy="34917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82482" y="2612986"/>
              <a:ext cx="41266" cy="17458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203114" y="2519345"/>
              <a:ext cx="60312" cy="22220"/>
            </a:xfrm>
            <a:custGeom>
              <a:avLst/>
              <a:gdLst/>
              <a:ahLst/>
              <a:cxnLst/>
              <a:rect l="l" t="t" r="r" b="b"/>
              <a:pathLst>
                <a:path w="38" h="14" extrusionOk="0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053923" y="2324127"/>
              <a:ext cx="977687" cy="455509"/>
            </a:xfrm>
            <a:custGeom>
              <a:avLst/>
              <a:gdLst/>
              <a:ahLst/>
              <a:cxnLst/>
              <a:rect l="l" t="t" r="r" b="b"/>
              <a:pathLst>
                <a:path w="616" h="287" extrusionOk="0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287049" y="4238218"/>
              <a:ext cx="77770" cy="111100"/>
            </a:xfrm>
            <a:custGeom>
              <a:avLst/>
              <a:gdLst/>
              <a:ahLst/>
              <a:cxnLst/>
              <a:rect l="l" t="t" r="r" b="b"/>
              <a:pathLst>
                <a:path w="49" h="70" extrusionOk="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885498" y="4030301"/>
              <a:ext cx="4761" cy="4761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9045523" y="3619233"/>
              <a:ext cx="3174" cy="12697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095003" y="3433537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5909306" y="4036650"/>
              <a:ext cx="9523" cy="11110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5606159" y="3827148"/>
              <a:ext cx="7935" cy="1587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5641077" y="3816038"/>
              <a:ext cx="4761" cy="1587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5647426" y="3814450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8590011" y="3352594"/>
              <a:ext cx="6349" cy="3174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8550332" y="3349419"/>
              <a:ext cx="36504" cy="15872"/>
            </a:xfrm>
            <a:custGeom>
              <a:avLst/>
              <a:gdLst/>
              <a:ahLst/>
              <a:cxnLst/>
              <a:rect l="l" t="t" r="r" b="b"/>
              <a:pathLst>
                <a:path w="23" h="10" extrusionOk="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6379105" y="5980896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6379105" y="5976134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593277" y="2578069"/>
              <a:ext cx="6349" cy="6349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594865" y="2570134"/>
              <a:ext cx="6349" cy="4761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5342" y="2559024"/>
              <a:ext cx="14284" cy="11110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7605974" y="2559024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7591690" y="2559024"/>
              <a:ext cx="9523" cy="793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602800" y="2559024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7601213" y="2557436"/>
              <a:ext cx="1587" cy="3174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1404036" y="4122355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104527" y="4041412"/>
              <a:ext cx="4761" cy="793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9696257" y="4284244"/>
              <a:ext cx="1587" cy="158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8097992" y="3325611"/>
              <a:ext cx="6349" cy="4761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8094818" y="3322437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9397872" y="5004805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12035723" y="5015916"/>
              <a:ext cx="1587" cy="3174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12024612" y="5006393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1313567" y="4181080"/>
              <a:ext cx="4761" cy="793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5955334" y="3863652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017233" y="3863652"/>
              <a:ext cx="9523" cy="158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974380" y="3852542"/>
              <a:ext cx="42853" cy="17458"/>
            </a:xfrm>
            <a:custGeom>
              <a:avLst/>
              <a:gdLst/>
              <a:ahLst/>
              <a:cxnLst/>
              <a:rect l="l" t="t" r="r" b="b"/>
              <a:pathLst>
                <a:path w="27" h="11" extrusionOk="0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11873833" y="4631828"/>
              <a:ext cx="1587" cy="158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7912296" y="4398518"/>
              <a:ext cx="7935" cy="11110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7936103" y="4360427"/>
              <a:ext cx="1587" cy="4761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9213762" y="4549297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098178" y="4084264"/>
              <a:ext cx="26981" cy="23807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126747" y="4068393"/>
              <a:ext cx="9523" cy="6349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042628" y="3854129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6034692" y="3873175"/>
              <a:ext cx="4761" cy="4761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039454" y="3857304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033105" y="3855716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928354" y="4039824"/>
              <a:ext cx="6349" cy="793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794847" y="2939938"/>
              <a:ext cx="1500" cy="1500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6269592" y="5455603"/>
              <a:ext cx="1500" cy="1500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558919" y="5434568"/>
              <a:ext cx="1500" cy="1500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9553412" y="2808205"/>
              <a:ext cx="1361779" cy="990375"/>
            </a:xfrm>
            <a:custGeom>
              <a:avLst/>
              <a:gdLst/>
              <a:ahLst/>
              <a:cxnLst/>
              <a:rect l="l" t="t" r="r" b="b"/>
              <a:pathLst>
                <a:path w="858" h="624" extrusionOk="0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4"/>
          <p:cNvSpPr txBox="1"/>
          <p:nvPr/>
        </p:nvSpPr>
        <p:spPr>
          <a:xfrm>
            <a:off x="407625" y="3965625"/>
            <a:ext cx="2133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Highest Qualification</a:t>
            </a:r>
            <a:endParaRPr sz="1100"/>
          </a:p>
        </p:txBody>
      </p:sp>
      <p:sp>
        <p:nvSpPr>
          <p:cNvPr id="666" name="Google Shape;666;p34"/>
          <p:cNvSpPr txBox="1"/>
          <p:nvPr/>
        </p:nvSpPr>
        <p:spPr>
          <a:xfrm>
            <a:off x="414000" y="4287150"/>
            <a:ext cx="41454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MSc. In Applied Data Analytics</a:t>
            </a:r>
          </a:p>
        </p:txBody>
      </p:sp>
      <p:sp>
        <p:nvSpPr>
          <p:cNvPr id="667" name="Google Shape;667;p34"/>
          <p:cNvSpPr txBox="1"/>
          <p:nvPr/>
        </p:nvSpPr>
        <p:spPr>
          <a:xfrm>
            <a:off x="4738105" y="3956682"/>
            <a:ext cx="1357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TOP Skills</a:t>
            </a:r>
            <a:endParaRPr sz="1100"/>
          </a:p>
        </p:txBody>
      </p:sp>
      <p:sp>
        <p:nvSpPr>
          <p:cNvPr id="668" name="Google Shape;668;p34"/>
          <p:cNvSpPr txBox="1"/>
          <p:nvPr/>
        </p:nvSpPr>
        <p:spPr>
          <a:xfrm>
            <a:off x="4732950" y="4295100"/>
            <a:ext cx="4364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ata Analytics,Visualization,Business Intelligence</a:t>
            </a:r>
            <a:endParaRPr sz="1100"/>
          </a:p>
        </p:txBody>
      </p:sp>
      <p:sp>
        <p:nvSpPr>
          <p:cNvPr id="669" name="Google Shape;669;p34"/>
          <p:cNvSpPr txBox="1"/>
          <p:nvPr/>
        </p:nvSpPr>
        <p:spPr>
          <a:xfrm>
            <a:off x="421002" y="4596758"/>
            <a:ext cx="1298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71" name="Google Shape;671;p34"/>
          <p:cNvSpPr txBox="1"/>
          <p:nvPr/>
        </p:nvSpPr>
        <p:spPr>
          <a:xfrm>
            <a:off x="593644" y="232200"/>
            <a:ext cx="8080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Stats</a:t>
            </a:r>
            <a:endParaRPr sz="2800"/>
          </a:p>
        </p:txBody>
      </p:sp>
      <p:sp>
        <p:nvSpPr>
          <p:cNvPr id="672" name="Google Shape;672;p34"/>
          <p:cNvSpPr txBox="1"/>
          <p:nvPr/>
        </p:nvSpPr>
        <p:spPr>
          <a:xfrm>
            <a:off x="631069" y="805619"/>
            <a:ext cx="7857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I analyzed Netflix’s </a:t>
            </a:r>
            <a:r>
              <a:rPr lang="en" sz="1000" b="1">
                <a:solidFill>
                  <a:schemeClr val="lt1"/>
                </a:solidFill>
              </a:rPr>
              <a:t>Analytics &amp; Data Visualization Engineer</a:t>
            </a:r>
            <a:r>
              <a:rPr lang="en" sz="1000">
                <a:solidFill>
                  <a:schemeClr val="lt1"/>
                </a:solidFill>
              </a:rPr>
              <a:t> role, mapping my skills to their needs. With expertise in </a:t>
            </a:r>
            <a:r>
              <a:rPr lang="en" sz="1000" b="1">
                <a:solidFill>
                  <a:schemeClr val="lt1"/>
                </a:solidFill>
              </a:rPr>
              <a:t>SQL, Power BI, ML, and AWS</a:t>
            </a:r>
            <a:r>
              <a:rPr lang="en" sz="1000">
                <a:solidFill>
                  <a:schemeClr val="lt1"/>
                </a:solidFill>
              </a:rPr>
              <a:t>, I build </a:t>
            </a:r>
            <a:r>
              <a:rPr lang="en" sz="1000" b="1">
                <a:solidFill>
                  <a:schemeClr val="lt1"/>
                </a:solidFill>
              </a:rPr>
              <a:t>scalable pipelines, predictive models, and insightful dashboards</a:t>
            </a:r>
            <a:r>
              <a:rPr lang="en" sz="1000">
                <a:solidFill>
                  <a:schemeClr val="lt1"/>
                </a:solidFill>
              </a:rPr>
              <a:t> to optimize </a:t>
            </a:r>
            <a:r>
              <a:rPr lang="en" sz="1000" b="1">
                <a:solidFill>
                  <a:schemeClr val="lt1"/>
                </a:solidFill>
              </a:rPr>
              <a:t>cost &amp; infrastructure efficiency</a:t>
            </a:r>
            <a:r>
              <a:rPr lang="en" sz="1000">
                <a:solidFill>
                  <a:schemeClr val="lt1"/>
                </a:solidFill>
              </a:rPr>
              <a:t>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73" name="Google Shape;673;p34"/>
          <p:cNvSpPr/>
          <p:nvPr/>
        </p:nvSpPr>
        <p:spPr>
          <a:xfrm>
            <a:off x="234785" y="4034552"/>
            <a:ext cx="155428" cy="152462"/>
          </a:xfrm>
          <a:custGeom>
            <a:avLst/>
            <a:gdLst/>
            <a:ahLst/>
            <a:cxnLst/>
            <a:rect l="l" t="t" r="r" b="b"/>
            <a:pathLst>
              <a:path w="276316" h="271044" extrusionOk="0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4"/>
          <p:cNvSpPr/>
          <p:nvPr/>
        </p:nvSpPr>
        <p:spPr>
          <a:xfrm>
            <a:off x="4559517" y="4028545"/>
            <a:ext cx="148438" cy="148438"/>
          </a:xfrm>
          <a:custGeom>
            <a:avLst/>
            <a:gdLst/>
            <a:ahLst/>
            <a:cxnLst/>
            <a:rect l="l" t="t" r="r" b="b"/>
            <a:pathLst>
              <a:path w="418" h="417" extrusionOk="0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0" y="1411850"/>
            <a:ext cx="4652101" cy="25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4"/>
          <p:cNvPicPr preferRelativeResize="0"/>
          <p:nvPr/>
        </p:nvPicPr>
        <p:blipFill rotWithShape="1">
          <a:blip r:embed="rId4">
            <a:alphaModFix/>
          </a:blip>
          <a:srcRect t="34307" b="33216"/>
          <a:stretch/>
        </p:blipFill>
        <p:spPr>
          <a:xfrm>
            <a:off x="307600" y="4593375"/>
            <a:ext cx="1298700" cy="42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703</Words>
  <Application>Microsoft Office PowerPoint</Application>
  <PresentationFormat>On-screen Show (16:9)</PresentationFormat>
  <Paragraphs>131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Inter</vt:lpstr>
      <vt:lpstr>Times New Roman</vt:lpstr>
      <vt:lpstr>Source Sans Pro</vt:lpstr>
      <vt:lpstr>Arial</vt:lpstr>
      <vt:lpstr>Inter Light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Urja Damodhar</cp:lastModifiedBy>
  <cp:revision>3</cp:revision>
  <dcterms:modified xsi:type="dcterms:W3CDTF">2025-05-25T18:39:12Z</dcterms:modified>
</cp:coreProperties>
</file>